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6" r:id="rId3"/>
    <p:sldId id="257" r:id="rId4"/>
    <p:sldId id="258" r:id="rId5"/>
    <p:sldId id="259" r:id="rId6"/>
    <p:sldId id="260" r:id="rId7"/>
    <p:sldId id="266" r:id="rId8"/>
    <p:sldId id="269" r:id="rId9"/>
    <p:sldId id="270" r:id="rId10"/>
    <p:sldId id="271" r:id="rId11"/>
    <p:sldId id="272" r:id="rId12"/>
    <p:sldId id="277" r:id="rId13"/>
    <p:sldId id="280" r:id="rId14"/>
    <p:sldId id="276" r:id="rId15"/>
    <p:sldId id="275" r:id="rId16"/>
    <p:sldId id="278" r:id="rId17"/>
    <p:sldId id="279" r:id="rId18"/>
    <p:sldId id="264" r:id="rId19"/>
    <p:sldId id="281" r:id="rId20"/>
    <p:sldId id="282" r:id="rId21"/>
    <p:sldId id="283" r:id="rId22"/>
    <p:sldId id="284" r:id="rId23"/>
    <p:sldId id="285" r:id="rId24"/>
    <p:sldId id="286" r:id="rId25"/>
    <p:sldId id="287"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84A"/>
    <a:srgbClr val="FC7E46"/>
    <a:srgbClr val="F9796B"/>
    <a:srgbClr val="AE66FE"/>
    <a:srgbClr val="6B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42" d="100"/>
          <a:sy n="42" d="100"/>
        </p:scale>
        <p:origin x="36" y="708"/>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10/29/2015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10/29/2015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10/29/2015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10/29/2015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10/29/2015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10/29/2015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10/29/2015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10/29/2015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10/29/2015</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nccprs.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iris.peabody.vanderbilt.edu/module/sr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attainmentcompany.com/sites/default/files/pdf/sample/WMIEP_Sample.pd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nderstood.org/en/tools/through-your-childs-eyes" TargetMode="Externa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hyperlink" Target="https://www.youtube.com/watch?v=0Oa3dZCPeRM"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importanceoftechnology.net/wp-content/uploads/2013/06/Impact-of-Assistive-Technology.jpg" TargetMode="Externa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7.gif"/><Relationship Id="rId5" Type="http://schemas.openxmlformats.org/officeDocument/2006/relationships/hyperlink" Target="https://www.google.com/search?q=assistive+technology&amp;biw=702&amp;bih=622&amp;source=lnms&amp;tbm=isch&amp;sa=X&amp;sqi=2&amp;ved=0CAcQ_AUoAmoVChMIq9nx5JzzyAIVTcVjCh1h5gBx&amp;dpr=0.95#imgrc=HfUGGhXFYCVvDM%3A"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hyperlink" Target="http://www5.esc13.net/thescoop/speddirectors/files/2012/06/Figures-around-the-table.png" TargetMode="External"/><Relationship Id="rId2" Type="http://schemas.openxmlformats.org/officeDocument/2006/relationships/hyperlink" Target="https://framework.esc18.net/Documents/ARD%20Guide%20March2012.pdf"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i.ytimg.com/vi/w_hph89OA8I/hqdefault.jpg" TargetMode="External"/><Relationship Id="rId2" Type="http://schemas.openxmlformats.org/officeDocument/2006/relationships/hyperlink" Target="https://www.youtube.com/watch?v=w_hph89OA8I" TargetMode="Externa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jasonbillows.com/8-keys-to-a-90-day-pla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huffingtonpost.com/maryellen-tribby/the-eight-key-elements-of_b_3623800.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edxsydney.com/site/item.cfm?item=A83E0095E6074F5CF983ACC0FB69395C"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www.interventioncentral.org/teacher-resources/oral-reading-fluency-passages-generator" TargetMode="External"/><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hyperlink" Target="https://www.storyarts.org/library/aesops/stories/tortois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bXLdcS3_Hzw"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dibels.uoregon.edu/assessment/index/materialdownload?agree=tru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wholebrainteaching.com/index.php?option=com_k2&amp;view=item&amp;id=135:whole-brain-teachers-of-america&amp;Itemid=105" TargetMode="External"/><Relationship Id="rId2" Type="http://schemas.openxmlformats.org/officeDocument/2006/relationships/hyperlink" Target="https://www.youtube.com/watch?v=zQd0aZ5RNzw" TargetMode="External"/><Relationship Id="rId1" Type="http://schemas.openxmlformats.org/officeDocument/2006/relationships/slideLayout" Target="../slideLayouts/slideLayout5.xml"/><Relationship Id="rId6" Type="http://schemas.openxmlformats.org/officeDocument/2006/relationships/image" Target="../media/image10.gif"/><Relationship Id="rId5" Type="http://schemas.openxmlformats.org/officeDocument/2006/relationships/hyperlink" Target="http://www.anderson1.k12.sc.us/Page/19977" TargetMode="External"/><Relationship Id="rId4" Type="http://schemas.openxmlformats.org/officeDocument/2006/relationships/hyperlink" Target="https://www.youtube.com/watch?v=aaweXw03kQ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smtClean="0"/>
              <a:t>Beneficial Resources</a:t>
            </a:r>
            <a:br>
              <a:rPr lang="en-US" dirty="0" smtClean="0"/>
            </a:br>
            <a:endParaRPr lang="en-US" dirty="0"/>
          </a:p>
        </p:txBody>
      </p:sp>
      <p:sp>
        <p:nvSpPr>
          <p:cNvPr id="7" name="Subtitle 6"/>
          <p:cNvSpPr>
            <a:spLocks noGrp="1"/>
          </p:cNvSpPr>
          <p:nvPr>
            <p:ph type="subTitle" idx="1"/>
          </p:nvPr>
        </p:nvSpPr>
        <p:spPr>
          <a:xfrm>
            <a:off x="1104900" y="3631842"/>
            <a:ext cx="5734050" cy="1835507"/>
          </a:xfrm>
        </p:spPr>
        <p:txBody>
          <a:bodyPr>
            <a:normAutofit fontScale="92500" lnSpcReduction="10000"/>
          </a:bodyPr>
          <a:lstStyle/>
          <a:p>
            <a:r>
              <a:rPr lang="en-US" dirty="0" smtClean="0"/>
              <a:t>Inspired by the Syllabus</a:t>
            </a:r>
          </a:p>
          <a:p>
            <a:endParaRPr lang="en-US" dirty="0"/>
          </a:p>
          <a:p>
            <a:endParaRPr lang="en-US" dirty="0" smtClean="0"/>
          </a:p>
          <a:p>
            <a:r>
              <a:rPr lang="en-US" dirty="0" smtClean="0"/>
              <a:t>Mary Stewart Anderson</a:t>
            </a:r>
            <a:endParaRPr lang="en-US" dirty="0" smtClean="0"/>
          </a:p>
          <a:p>
            <a:r>
              <a:rPr lang="en-US" dirty="0" smtClean="0"/>
              <a:t>EDSP5311: Diagnostic and Prescriptive Teaching for Exceptional Children </a:t>
            </a:r>
          </a:p>
          <a:p>
            <a:r>
              <a:rPr lang="en-US" dirty="0" smtClean="0"/>
              <a:t>Dr. Reed</a:t>
            </a:r>
          </a:p>
          <a:p>
            <a:r>
              <a:rPr lang="en-US" dirty="0" smtClean="0"/>
              <a:t>Houston Baptist University</a:t>
            </a:r>
            <a:endParaRPr lang="en-US" dirty="0"/>
          </a:p>
        </p:txBody>
      </p:sp>
      <p:pic>
        <p:nvPicPr>
          <p:cNvPr id="3" name="Picture Placeholder 2">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998" r="14998"/>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019800" y="6276071"/>
            <a:ext cx="6172200" cy="4732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SRSD: Using Learning Strategies to Enhance Student Learning – The IRIS Center, Vanderbilt Peabody College</a:t>
            </a:r>
            <a:endParaRPr lang="en-US" dirty="0"/>
          </a:p>
        </p:txBody>
      </p:sp>
      <p:pic>
        <p:nvPicPr>
          <p:cNvPr id="8" name="Content Placeholder 7">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19262" y="1600200"/>
            <a:ext cx="3515678" cy="4687571"/>
          </a:xfrm>
        </p:spPr>
      </p:pic>
      <p:sp>
        <p:nvSpPr>
          <p:cNvPr id="4" name="Content Placeholder 3"/>
          <p:cNvSpPr>
            <a:spLocks noGrp="1"/>
          </p:cNvSpPr>
          <p:nvPr>
            <p:ph sz="half" idx="2"/>
          </p:nvPr>
        </p:nvSpPr>
        <p:spPr/>
        <p:txBody>
          <a:bodyPr>
            <a:normAutofit fontScale="62500" lnSpcReduction="20000"/>
          </a:bodyPr>
          <a:lstStyle/>
          <a:p>
            <a:pPr lvl="0"/>
            <a:r>
              <a:rPr lang="en-US" dirty="0" smtClean="0"/>
              <a:t>Objectives</a:t>
            </a:r>
            <a:endParaRPr lang="en-US" dirty="0"/>
          </a:p>
          <a:p>
            <a:pPr lvl="1"/>
            <a:r>
              <a:rPr lang="en-US" dirty="0"/>
              <a:t>Describe what a strategy is</a:t>
            </a:r>
          </a:p>
          <a:p>
            <a:pPr lvl="1"/>
            <a:r>
              <a:rPr lang="en-US" dirty="0"/>
              <a:t>Understand what strategy instruction is and what its benefits are</a:t>
            </a:r>
          </a:p>
          <a:p>
            <a:pPr lvl="1"/>
            <a:r>
              <a:rPr lang="en-US" dirty="0"/>
              <a:t>List the steps used to implement strategy instruction</a:t>
            </a:r>
          </a:p>
          <a:p>
            <a:pPr lvl="1"/>
            <a:r>
              <a:rPr lang="en-US" dirty="0"/>
              <a:t>Understand how self-regulation improves the use of a strategy</a:t>
            </a:r>
          </a:p>
          <a:p>
            <a:pPr lvl="0"/>
            <a:r>
              <a:rPr lang="en-US" dirty="0"/>
              <a:t>Strategy – a series of steps that we use to more quickly of effectively perform a specific task</a:t>
            </a:r>
          </a:p>
          <a:p>
            <a:pPr lvl="0"/>
            <a:r>
              <a:rPr lang="en-US" dirty="0"/>
              <a:t>SRSD Model </a:t>
            </a:r>
          </a:p>
          <a:p>
            <a:pPr lvl="1"/>
            <a:r>
              <a:rPr lang="en-US" dirty="0"/>
              <a:t>A scientifically validated framework for explicitly teaching academic strategies to students, SRSD incorporates steps that have been shown to be critical is students are to learn how to effectively use academic strategies</a:t>
            </a:r>
          </a:p>
          <a:p>
            <a:pPr lvl="1"/>
            <a:r>
              <a:rPr lang="en-US" dirty="0"/>
              <a:t>Six Stages: develop background knowledge, discuss it, model it, memorize it, support it, establish independent practice</a:t>
            </a:r>
          </a:p>
          <a:p>
            <a:pPr lvl="0"/>
            <a:r>
              <a:rPr lang="en-US" dirty="0"/>
              <a:t>Self-regulation</a:t>
            </a:r>
          </a:p>
          <a:p>
            <a:pPr lvl="1"/>
            <a:r>
              <a:rPr lang="en-US" dirty="0"/>
              <a:t>Self-regulation instruction helps students to learn strategies that can improve their self-control and performance of their own manner of learning</a:t>
            </a:r>
          </a:p>
          <a:p>
            <a:pPr lvl="1"/>
            <a:r>
              <a:rPr lang="en-US" dirty="0"/>
              <a:t>Self-regulation strategies are often taught in tandem with academic strategies and can improve student outcomes</a:t>
            </a:r>
          </a:p>
          <a:p>
            <a:pPr lvl="1"/>
            <a:r>
              <a:rPr lang="en-US" dirty="0"/>
              <a:t>These evidence-based strategies:</a:t>
            </a:r>
          </a:p>
          <a:p>
            <a:pPr lvl="2"/>
            <a:r>
              <a:rPr lang="en-US" dirty="0"/>
              <a:t>reduce disruptive problems in the classroom</a:t>
            </a:r>
          </a:p>
          <a:p>
            <a:pPr lvl="2"/>
            <a:r>
              <a:rPr lang="en-US" dirty="0"/>
              <a:t>empower students by allowing them to reinforce their own behavior</a:t>
            </a:r>
          </a:p>
          <a:p>
            <a:pPr lvl="2"/>
            <a:r>
              <a:rPr lang="en-US" dirty="0"/>
              <a:t>are simple, inexpensive, and can be taught to students in all grades</a:t>
            </a:r>
          </a:p>
          <a:p>
            <a:endParaRPr lang="en-US" dirty="0"/>
          </a:p>
        </p:txBody>
      </p:sp>
      <p:sp>
        <p:nvSpPr>
          <p:cNvPr id="6" name="Rectangle 5"/>
          <p:cNvSpPr/>
          <p:nvPr/>
        </p:nvSpPr>
        <p:spPr>
          <a:xfrm>
            <a:off x="6172200" y="6276071"/>
            <a:ext cx="6096000" cy="369332"/>
          </a:xfrm>
          <a:prstGeom prst="rect">
            <a:avLst/>
          </a:prstGeom>
        </p:spPr>
        <p:txBody>
          <a:bodyPr>
            <a:spAutoFit/>
          </a:bodyPr>
          <a:lstStyle/>
          <a:p>
            <a:pPr marL="285750" lvl="0" indent="-285750">
              <a:lnSpc>
                <a:spcPct val="100000"/>
              </a:lnSpc>
              <a:spcBef>
                <a:spcPts val="0"/>
              </a:spcBef>
              <a:spcAft>
                <a:spcPts val="600"/>
              </a:spcAft>
            </a:pPr>
            <a:r>
              <a:rPr lang="en-US" dirty="0" smtClean="0">
                <a:solidFill>
                  <a:srgbClr val="514843"/>
                </a:solidFill>
              </a:rPr>
              <a:t>Designing</a:t>
            </a:r>
            <a:r>
              <a:rPr lang="en-US" dirty="0">
                <a:solidFill>
                  <a:srgbClr val="514843"/>
                </a:solidFill>
              </a:rPr>
              <a:t>, Delivering, and Modifying Instruction, </a:t>
            </a:r>
            <a:r>
              <a:rPr lang="en-US" dirty="0" smtClean="0">
                <a:solidFill>
                  <a:srgbClr val="514843"/>
                </a:solidFill>
              </a:rPr>
              <a:t>Grading</a:t>
            </a:r>
            <a:endParaRPr lang="en-US" dirty="0">
              <a:solidFill>
                <a:srgbClr val="514843"/>
              </a:solidFill>
            </a:endParaRPr>
          </a:p>
        </p:txBody>
      </p:sp>
    </p:spTree>
    <p:extLst>
      <p:ext uri="{BB962C8B-B14F-4D97-AF65-F5344CB8AC3E}">
        <p14:creationId xmlns:p14="http://schemas.microsoft.com/office/powerpoint/2010/main" val="4103400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019800" y="6276071"/>
            <a:ext cx="6172200" cy="473204"/>
          </a:xfrm>
          <a:prstGeom prst="roundRect">
            <a:avLst/>
          </a:prstGeom>
          <a:solidFill>
            <a:srgbClr val="6BF2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Links - Texas Education Agency </a:t>
            </a:r>
            <a:endParaRPr lang="en-US" dirty="0"/>
          </a:p>
        </p:txBody>
      </p:sp>
      <p:sp>
        <p:nvSpPr>
          <p:cNvPr id="3" name="Content Placeholder 2"/>
          <p:cNvSpPr>
            <a:spLocks noGrp="1"/>
          </p:cNvSpPr>
          <p:nvPr>
            <p:ph sz="half" idx="1"/>
          </p:nvPr>
        </p:nvSpPr>
        <p:spPr>
          <a:xfrm>
            <a:off x="457200" y="1600200"/>
            <a:ext cx="5562600" cy="6446520"/>
          </a:xfrm>
        </p:spPr>
        <p:txBody>
          <a:bodyPr>
            <a:normAutofit fontScale="85000" lnSpcReduction="20000"/>
          </a:bodyPr>
          <a:lstStyle/>
          <a:p>
            <a:pPr lvl="0"/>
            <a:r>
              <a:rPr lang="en-US" sz="2400" dirty="0"/>
              <a:t>Data and Reports</a:t>
            </a:r>
          </a:p>
          <a:p>
            <a:pPr lvl="1"/>
            <a:r>
              <a:rPr lang="en-US" sz="2100" dirty="0"/>
              <a:t>A variety of reports and data available about special education programs and students</a:t>
            </a:r>
          </a:p>
          <a:p>
            <a:pPr lvl="0"/>
            <a:r>
              <a:rPr lang="en-US" sz="2200" dirty="0"/>
              <a:t>Dispute Resolution Process: three routes for resolving the dispute: Mediation, Complaint Resolution, Due Process Hearing</a:t>
            </a:r>
          </a:p>
          <a:p>
            <a:pPr lvl="0"/>
            <a:r>
              <a:rPr lang="en-US" sz="2200" dirty="0"/>
              <a:t>Parent and Family Resources</a:t>
            </a:r>
          </a:p>
          <a:p>
            <a:pPr lvl="1"/>
            <a:r>
              <a:rPr lang="en-US" sz="2100" dirty="0"/>
              <a:t>Services and Resources available for the families of children served in special education programs</a:t>
            </a:r>
          </a:p>
          <a:p>
            <a:pPr lvl="1"/>
            <a:r>
              <a:rPr lang="en-US" sz="2100" dirty="0"/>
              <a:t>Community Parent Resource Centers</a:t>
            </a:r>
          </a:p>
          <a:p>
            <a:pPr lvl="1"/>
            <a:r>
              <a:rPr lang="en-US" sz="2100" dirty="0"/>
              <a:t>Education Service center Technical Assistance</a:t>
            </a:r>
          </a:p>
          <a:p>
            <a:pPr lvl="1"/>
            <a:r>
              <a:rPr lang="en-US" sz="2100" dirty="0"/>
              <a:t>Guidance on ARD Guide Production and Required Dissemination</a:t>
            </a:r>
          </a:p>
          <a:p>
            <a:pPr lvl="1"/>
            <a:r>
              <a:rPr lang="en-US" sz="2100" dirty="0"/>
              <a:t>Guidance on Revocation of Parental Consent for Special Education Services</a:t>
            </a:r>
          </a:p>
          <a:p>
            <a:pPr lvl="1"/>
            <a:r>
              <a:rPr lang="en-US" sz="2100" dirty="0"/>
              <a:t>Guidance on Procedural Safeguards Production and Required Dissemination</a:t>
            </a:r>
          </a:p>
          <a:p>
            <a:pPr lvl="1"/>
            <a:r>
              <a:rPr lang="en-US" sz="2100" dirty="0"/>
              <a:t>Parent Training and Information (PTI) </a:t>
            </a:r>
            <a:r>
              <a:rPr lang="en-US" sz="2100" dirty="0" smtClean="0"/>
              <a:t>Projects</a:t>
            </a:r>
            <a:endParaRPr lang="en-US" sz="2100" dirty="0"/>
          </a:p>
        </p:txBody>
      </p:sp>
      <p:sp>
        <p:nvSpPr>
          <p:cNvPr id="4" name="Content Placeholder 3"/>
          <p:cNvSpPr>
            <a:spLocks noGrp="1"/>
          </p:cNvSpPr>
          <p:nvPr>
            <p:ph sz="half" idx="2"/>
          </p:nvPr>
        </p:nvSpPr>
        <p:spPr/>
        <p:txBody>
          <a:bodyPr>
            <a:normAutofit fontScale="85000" lnSpcReduction="20000"/>
          </a:bodyPr>
          <a:lstStyle/>
          <a:p>
            <a:pPr lvl="0"/>
            <a:r>
              <a:rPr lang="en-US" sz="2200" dirty="0"/>
              <a:t>Programs and </a:t>
            </a:r>
            <a:r>
              <a:rPr lang="en-US" sz="2200" dirty="0" smtClean="0"/>
              <a:t>Services</a:t>
            </a:r>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r>
              <a:rPr lang="en-US" sz="2200" dirty="0"/>
              <a:t>Special Education in Texas A – </a:t>
            </a:r>
            <a:r>
              <a:rPr lang="en-US" sz="2200" dirty="0" smtClean="0"/>
              <a:t>Z </a:t>
            </a:r>
            <a:r>
              <a:rPr lang="en-US" sz="2200" dirty="0"/>
              <a:t>Index</a:t>
            </a:r>
          </a:p>
          <a:p>
            <a:pPr lvl="0"/>
            <a:r>
              <a:rPr lang="en-US" sz="2200" dirty="0"/>
              <a:t>Curriculum and Instructional Materials</a:t>
            </a:r>
          </a:p>
          <a:p>
            <a:endParaRPr lang="en-US" dirty="0"/>
          </a:p>
        </p:txBody>
      </p:sp>
      <p:sp>
        <p:nvSpPr>
          <p:cNvPr id="6" name="Rectangle 5"/>
          <p:cNvSpPr/>
          <p:nvPr/>
        </p:nvSpPr>
        <p:spPr>
          <a:xfrm>
            <a:off x="6172200" y="6328007"/>
            <a:ext cx="6096000" cy="369332"/>
          </a:xfrm>
          <a:prstGeom prst="rect">
            <a:avLst/>
          </a:prstGeom>
        </p:spPr>
        <p:txBody>
          <a:bodyPr>
            <a:spAutoFit/>
          </a:bodyPr>
          <a:lstStyle/>
          <a:p>
            <a:pPr marL="285750" lvl="0" indent="-285750">
              <a:lnSpc>
                <a:spcPct val="100000"/>
              </a:lnSpc>
              <a:spcBef>
                <a:spcPts val="0"/>
              </a:spcBef>
              <a:spcAft>
                <a:spcPts val="600"/>
              </a:spcAft>
            </a:pPr>
            <a:r>
              <a:rPr lang="en-US" dirty="0" smtClean="0">
                <a:solidFill>
                  <a:srgbClr val="514843"/>
                </a:solidFill>
              </a:rPr>
              <a:t>Written </a:t>
            </a:r>
            <a:r>
              <a:rPr lang="en-US" dirty="0">
                <a:solidFill>
                  <a:srgbClr val="514843"/>
                </a:solidFill>
              </a:rPr>
              <a:t>Expressing, PLAAFP, IEPs, Assessment </a:t>
            </a:r>
            <a:r>
              <a:rPr lang="en-US" dirty="0" smtClean="0">
                <a:solidFill>
                  <a:srgbClr val="514843"/>
                </a:solidFill>
              </a:rPr>
              <a:t>Decisions</a:t>
            </a:r>
            <a:endParaRPr lang="en-US" dirty="0">
              <a:solidFill>
                <a:srgbClr val="514843"/>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081978391"/>
              </p:ext>
            </p:extLst>
          </p:nvPr>
        </p:nvGraphicFramePr>
        <p:xfrm>
          <a:off x="6095241" y="2043182"/>
          <a:ext cx="5486400" cy="3185160"/>
        </p:xfrm>
        <a:graphic>
          <a:graphicData uri="http://schemas.openxmlformats.org/drawingml/2006/table">
            <a:tbl>
              <a:tblPr firstRow="1" bandRow="1">
                <a:tableStyleId>{5C22544A-7EE6-4342-B048-85BDC9FD1C3A}</a:tableStyleId>
              </a:tblPr>
              <a:tblGrid>
                <a:gridCol w="2743200"/>
                <a:gridCol w="2743200"/>
              </a:tblGrid>
              <a:tr h="370840">
                <a:tc>
                  <a:txBody>
                    <a:bodyPr/>
                    <a:lstStyle/>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Services for Texas Students with Disabilities Ages 3 –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Significant Disproportionality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Special Education Funding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Special Education Rules and Regulations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State Guidance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State Rules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Student Handbook Statement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Texas Continuous Improvement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Texas Special Education Continuing Advisory Committee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Extended School Year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IEP Model Form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Individualized Education Programs Facilitation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Nonpublic Day School Programs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Reading and Special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Resources to Support Student Access to the General Curriculum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Response to Intervention (RTI)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School Healthy and Related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Georgia" panose="02040502050405020303" pitchFamily="18" charset="0"/>
                          <a:ea typeface="Calibri" panose="020F0502020204030204" pitchFamily="34" charset="0"/>
                          <a:cs typeface="Times New Roman" panose="02020603050405020304" pitchFamily="18" charset="0"/>
                        </a:rPr>
                        <a:t>Sensory Impairment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32473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Measurable IEP Goals and Objectives by Barbara Bateman and Cynthia Herr</a:t>
            </a:r>
            <a:endParaRPr lang="en-US" dirty="0"/>
          </a:p>
        </p:txBody>
      </p:sp>
      <p:pic>
        <p:nvPicPr>
          <p:cNvPr id="8" name="Content Placeholder 7">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45920" y="1600199"/>
            <a:ext cx="3668202" cy="4786873"/>
          </a:xfrm>
        </p:spPr>
      </p:pic>
      <p:sp>
        <p:nvSpPr>
          <p:cNvPr id="4" name="Content Placeholder 3"/>
          <p:cNvSpPr>
            <a:spLocks noGrp="1"/>
          </p:cNvSpPr>
          <p:nvPr>
            <p:ph sz="half" idx="2"/>
          </p:nvPr>
        </p:nvSpPr>
        <p:spPr>
          <a:xfrm>
            <a:off x="6172200" y="1394460"/>
            <a:ext cx="4914900" cy="4992612"/>
          </a:xfrm>
        </p:spPr>
        <p:txBody>
          <a:bodyPr>
            <a:normAutofit lnSpcReduction="10000"/>
          </a:bodyPr>
          <a:lstStyle/>
          <a:p>
            <a:r>
              <a:rPr lang="en-US" dirty="0" smtClean="0"/>
              <a:t>Part I: Goals, Objectives, Benchmarks</a:t>
            </a:r>
          </a:p>
          <a:p>
            <a:pPr lvl="1"/>
            <a:r>
              <a:rPr lang="en-US" dirty="0" smtClean="0"/>
              <a:t>IDEA 2004</a:t>
            </a:r>
          </a:p>
          <a:p>
            <a:pPr lvl="1"/>
            <a:r>
              <a:rPr lang="en-US" dirty="0" smtClean="0"/>
              <a:t>Measurability</a:t>
            </a:r>
          </a:p>
          <a:p>
            <a:pPr lvl="1"/>
            <a:r>
              <a:rPr lang="en-US" dirty="0" smtClean="0"/>
              <a:t>Specificity</a:t>
            </a:r>
          </a:p>
          <a:p>
            <a:pPr lvl="1"/>
            <a:r>
              <a:rPr lang="en-US" dirty="0" smtClean="0"/>
              <a:t>Myths</a:t>
            </a:r>
          </a:p>
          <a:p>
            <a:pPr lvl="1"/>
            <a:r>
              <a:rPr lang="en-US" dirty="0" smtClean="0"/>
              <a:t>Questions/Answers</a:t>
            </a:r>
          </a:p>
          <a:p>
            <a:r>
              <a:rPr lang="en-US" dirty="0" smtClean="0"/>
              <a:t>Part II: Writing Goals and Objectives</a:t>
            </a:r>
          </a:p>
          <a:p>
            <a:pPr lvl="1"/>
            <a:r>
              <a:rPr lang="en-US" dirty="0" smtClean="0"/>
              <a:t>The Writing Process</a:t>
            </a:r>
          </a:p>
          <a:p>
            <a:pPr lvl="1"/>
            <a:r>
              <a:rPr lang="en-US" dirty="0" smtClean="0"/>
              <a:t>Present Levels of Performance</a:t>
            </a:r>
          </a:p>
          <a:p>
            <a:pPr lvl="1"/>
            <a:r>
              <a:rPr lang="en-US" dirty="0" smtClean="0"/>
              <a:t>Writing Goals, Objectives, and Benchmarks</a:t>
            </a:r>
          </a:p>
          <a:p>
            <a:pPr lvl="1"/>
            <a:r>
              <a:rPr lang="en-US" dirty="0" smtClean="0"/>
              <a:t>Moving the PLOP to the Goal</a:t>
            </a:r>
          </a:p>
          <a:p>
            <a:pPr lvl="1"/>
            <a:r>
              <a:rPr lang="en-US" dirty="0" smtClean="0"/>
              <a:t>Examples</a:t>
            </a:r>
          </a:p>
          <a:p>
            <a:r>
              <a:rPr lang="en-US" dirty="0" smtClean="0"/>
              <a:t>Part III: Sample Best Practice PLOPs, Objectives, Goals</a:t>
            </a:r>
          </a:p>
          <a:p>
            <a:pPr lvl="1"/>
            <a:r>
              <a:rPr lang="en-US" dirty="0" smtClean="0"/>
              <a:t>Samples</a:t>
            </a:r>
          </a:p>
          <a:p>
            <a:pPr lvl="1"/>
            <a:r>
              <a:rPr lang="en-US" dirty="0" smtClean="0"/>
              <a:t>Matrix</a:t>
            </a:r>
          </a:p>
        </p:txBody>
      </p:sp>
      <p:sp>
        <p:nvSpPr>
          <p:cNvPr id="5" name="Rounded Rectangle 4"/>
          <p:cNvSpPr/>
          <p:nvPr/>
        </p:nvSpPr>
        <p:spPr>
          <a:xfrm>
            <a:off x="5372100" y="6276071"/>
            <a:ext cx="6819900" cy="421268"/>
          </a:xfrm>
          <a:prstGeom prst="roundRect">
            <a:avLst/>
          </a:prstGeom>
          <a:solidFill>
            <a:srgbClr val="6BF2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72100" y="6328007"/>
            <a:ext cx="6896100" cy="369332"/>
          </a:xfrm>
          <a:prstGeom prst="rect">
            <a:avLst/>
          </a:prstGeom>
        </p:spPr>
        <p:txBody>
          <a:bodyPr wrap="square">
            <a:spAutoFit/>
          </a:bodyPr>
          <a:lstStyle/>
          <a:p>
            <a:pPr marL="285750" lvl="0" indent="-285750">
              <a:lnSpc>
                <a:spcPct val="100000"/>
              </a:lnSpc>
              <a:spcBef>
                <a:spcPts val="0"/>
              </a:spcBef>
              <a:spcAft>
                <a:spcPts val="600"/>
              </a:spcAft>
            </a:pPr>
            <a:r>
              <a:rPr lang="en-US" dirty="0" smtClean="0">
                <a:solidFill>
                  <a:srgbClr val="514843"/>
                </a:solidFill>
              </a:rPr>
              <a:t>Written </a:t>
            </a:r>
            <a:r>
              <a:rPr lang="en-US" dirty="0">
                <a:solidFill>
                  <a:srgbClr val="514843"/>
                </a:solidFill>
              </a:rPr>
              <a:t>Expressing, PLAAFP, IEPs, Assessment </a:t>
            </a:r>
            <a:r>
              <a:rPr lang="en-US" dirty="0" smtClean="0">
                <a:solidFill>
                  <a:srgbClr val="514843"/>
                </a:solidFill>
              </a:rPr>
              <a:t>Decisions cont’d</a:t>
            </a:r>
            <a:endParaRPr lang="en-US" dirty="0">
              <a:solidFill>
                <a:srgbClr val="514843"/>
              </a:solidFill>
            </a:endParaRPr>
          </a:p>
        </p:txBody>
      </p:sp>
      <p:sp>
        <p:nvSpPr>
          <p:cNvPr id="9" name="Rectangle 8"/>
          <p:cNvSpPr/>
          <p:nvPr/>
        </p:nvSpPr>
        <p:spPr>
          <a:xfrm>
            <a:off x="22860" y="6444777"/>
            <a:ext cx="4995406" cy="369332"/>
          </a:xfrm>
          <a:prstGeom prst="rect">
            <a:avLst/>
          </a:prstGeom>
        </p:spPr>
        <p:txBody>
          <a:bodyPr wrap="none">
            <a:spAutoFit/>
          </a:bodyPr>
          <a:lstStyle/>
          <a:p>
            <a:r>
              <a:rPr lang="en-US" dirty="0"/>
              <a:t>http://www.wrightslaw.com/store/bb.iep.html</a:t>
            </a:r>
          </a:p>
        </p:txBody>
      </p:sp>
    </p:spTree>
    <p:extLst>
      <p:ext uri="{BB962C8B-B14F-4D97-AF65-F5344CB8AC3E}">
        <p14:creationId xmlns:p14="http://schemas.microsoft.com/office/powerpoint/2010/main" val="465507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715500" y="6276071"/>
            <a:ext cx="2476500" cy="395300"/>
          </a:xfrm>
          <a:prstGeom prst="roundRect">
            <a:avLst/>
          </a:prstGeom>
          <a:solidFill>
            <a:srgbClr val="AE6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Understanding Dyslexia – Understood.com</a:t>
            </a:r>
            <a:endParaRPr lang="en-US" dirty="0"/>
          </a:p>
        </p:txBody>
      </p:sp>
      <p:sp>
        <p:nvSpPr>
          <p:cNvPr id="4" name="Content Placeholder 3"/>
          <p:cNvSpPr>
            <a:spLocks noGrp="1"/>
          </p:cNvSpPr>
          <p:nvPr>
            <p:ph sz="half" idx="1"/>
          </p:nvPr>
        </p:nvSpPr>
        <p:spPr>
          <a:xfrm>
            <a:off x="245260" y="1496328"/>
            <a:ext cx="6019800" cy="5577840"/>
          </a:xfrm>
        </p:spPr>
        <p:txBody>
          <a:bodyPr>
            <a:normAutofit fontScale="77500" lnSpcReduction="20000"/>
          </a:bodyPr>
          <a:lstStyle/>
          <a:p>
            <a:pPr lvl="0"/>
            <a:r>
              <a:rPr lang="en-US" dirty="0"/>
              <a:t>What is dyslexia?</a:t>
            </a:r>
          </a:p>
          <a:p>
            <a:pPr lvl="1"/>
            <a:r>
              <a:rPr lang="en-US" dirty="0"/>
              <a:t>It is not a sign of low intelligence or laziness; it is not due to poor vision</a:t>
            </a:r>
          </a:p>
          <a:p>
            <a:pPr lvl="1"/>
            <a:r>
              <a:rPr lang="en-US" dirty="0"/>
              <a:t>It is a common condition that affects the way the brain processes written and spoken language</a:t>
            </a:r>
          </a:p>
          <a:p>
            <a:pPr lvl="1"/>
            <a:r>
              <a:rPr lang="en-US" dirty="0"/>
              <a:t>It is primarily associated with trouble reading; “reading disorder” or “reading disability”</a:t>
            </a:r>
          </a:p>
          <a:p>
            <a:pPr lvl="1"/>
            <a:r>
              <a:rPr lang="en-US" dirty="0"/>
              <a:t>it is a lifelong condition</a:t>
            </a:r>
          </a:p>
          <a:p>
            <a:pPr lvl="0"/>
            <a:r>
              <a:rPr lang="en-US" dirty="0"/>
              <a:t>What are the symptoms of dyslexia?</a:t>
            </a:r>
          </a:p>
          <a:p>
            <a:pPr lvl="1"/>
            <a:r>
              <a:rPr lang="en-US" dirty="0"/>
              <a:t>symptoms look different from person to person; some kids have trouble with reading and spelling others have trouble with writing or telling the different between left and right</a:t>
            </a:r>
          </a:p>
          <a:p>
            <a:pPr lvl="1"/>
            <a:r>
              <a:rPr lang="en-US" dirty="0"/>
              <a:t>some don’t struggle with early reading and writing, but have trouble with complex language skills (grammar, comprehension, in-depth writing) later on.</a:t>
            </a:r>
          </a:p>
          <a:p>
            <a:pPr lvl="1"/>
            <a:r>
              <a:rPr lang="en-US" dirty="0"/>
              <a:t>sometimes people have trouble expressing themselves clearly</a:t>
            </a:r>
          </a:p>
          <a:p>
            <a:pPr lvl="1"/>
            <a:r>
              <a:rPr lang="en-US" dirty="0"/>
              <a:t>Signs look different at different ages. </a:t>
            </a:r>
          </a:p>
          <a:p>
            <a:pPr lvl="0"/>
            <a:r>
              <a:rPr lang="en-US" dirty="0"/>
              <a:t>What skills are affected by dyslexia?</a:t>
            </a:r>
          </a:p>
          <a:p>
            <a:pPr lvl="1"/>
            <a:r>
              <a:rPr lang="en-US" dirty="0"/>
              <a:t>Social Skills, Listening Comprehension, Memory, Navigation, Time management</a:t>
            </a:r>
          </a:p>
          <a:p>
            <a:pPr lvl="0"/>
            <a:r>
              <a:rPr lang="en-US" dirty="0"/>
              <a:t>How is dyslexia diagnosed?</a:t>
            </a:r>
          </a:p>
          <a:p>
            <a:pPr lvl="1"/>
            <a:r>
              <a:rPr lang="en-US" dirty="0"/>
              <a:t>Getting a formal diagnosis requires a team of professionals</a:t>
            </a:r>
          </a:p>
          <a:p>
            <a:pPr lvl="1"/>
            <a:r>
              <a:rPr lang="en-US" dirty="0"/>
              <a:t>Step 1: Get a Medical exam</a:t>
            </a:r>
          </a:p>
          <a:p>
            <a:pPr lvl="1"/>
            <a:r>
              <a:rPr lang="en-US" dirty="0"/>
              <a:t>Step 2: Get a referral to a specialist</a:t>
            </a:r>
          </a:p>
          <a:p>
            <a:pPr lvl="1"/>
            <a:r>
              <a:rPr lang="en-US" dirty="0"/>
              <a:t>Step 3: Put it all </a:t>
            </a:r>
            <a:r>
              <a:rPr lang="en-US" dirty="0" smtClean="0"/>
              <a:t>together</a:t>
            </a:r>
            <a:endParaRPr lang="en-US" dirty="0"/>
          </a:p>
        </p:txBody>
      </p:sp>
      <p:sp>
        <p:nvSpPr>
          <p:cNvPr id="8" name="Content Placeholder 7"/>
          <p:cNvSpPr>
            <a:spLocks noGrp="1"/>
          </p:cNvSpPr>
          <p:nvPr>
            <p:ph sz="half" idx="2"/>
          </p:nvPr>
        </p:nvSpPr>
        <p:spPr>
          <a:xfrm>
            <a:off x="6306709" y="5413951"/>
            <a:ext cx="5550512" cy="1036910"/>
          </a:xfrm>
        </p:spPr>
        <p:txBody>
          <a:bodyPr>
            <a:noAutofit/>
          </a:bodyPr>
          <a:lstStyle/>
          <a:p>
            <a:r>
              <a:rPr lang="en-US" sz="1400" u="sng" dirty="0" smtClean="0">
                <a:hlinkClick r:id="rId2"/>
              </a:rPr>
              <a:t>https</a:t>
            </a:r>
            <a:r>
              <a:rPr lang="en-US" sz="1400" u="sng" dirty="0">
                <a:hlinkClick r:id="rId2"/>
              </a:rPr>
              <a:t>://</a:t>
            </a:r>
            <a:r>
              <a:rPr lang="en-US" sz="1400" u="sng" dirty="0" smtClean="0">
                <a:hlinkClick r:id="rId2"/>
              </a:rPr>
              <a:t>www.understood.org/en/tools/through-your-childs-eyes</a:t>
            </a:r>
            <a:r>
              <a:rPr lang="en-US" sz="1400" u="sng" dirty="0" smtClean="0"/>
              <a:t> </a:t>
            </a:r>
          </a:p>
          <a:p>
            <a:r>
              <a:rPr lang="en-US" sz="1400" u="sng" dirty="0">
                <a:hlinkClick r:id="rId2"/>
              </a:rPr>
              <a:t>https://www.understood.org/en/tools/through-your-childs-eyes</a:t>
            </a:r>
            <a:r>
              <a:rPr lang="en-US" sz="1400" dirty="0"/>
              <a:t> </a:t>
            </a:r>
            <a:endParaRPr lang="en-US" sz="1400" dirty="0"/>
          </a:p>
        </p:txBody>
      </p:sp>
      <p:sp>
        <p:nvSpPr>
          <p:cNvPr id="6" name="Rectangle 5"/>
          <p:cNvSpPr/>
          <p:nvPr/>
        </p:nvSpPr>
        <p:spPr>
          <a:xfrm>
            <a:off x="9883140" y="6302039"/>
            <a:ext cx="6096000" cy="369332"/>
          </a:xfrm>
          <a:prstGeom prst="rect">
            <a:avLst/>
          </a:prstGeom>
        </p:spPr>
        <p:txBody>
          <a:bodyPr>
            <a:spAutoFit/>
          </a:bodyPr>
          <a:lstStyle/>
          <a:p>
            <a:pPr marL="285750" lvl="0" indent="-285750">
              <a:lnSpc>
                <a:spcPct val="100000"/>
              </a:lnSpc>
              <a:spcBef>
                <a:spcPts val="0"/>
              </a:spcBef>
              <a:spcAft>
                <a:spcPts val="600"/>
              </a:spcAft>
            </a:pPr>
            <a:r>
              <a:rPr lang="en-US" dirty="0" smtClean="0">
                <a:solidFill>
                  <a:srgbClr val="514843"/>
                </a:solidFill>
              </a:rPr>
              <a:t>Reading Instruction</a:t>
            </a:r>
            <a:endParaRPr lang="en-US" dirty="0">
              <a:solidFill>
                <a:srgbClr val="514843"/>
              </a:solidFill>
            </a:endParaRPr>
          </a:p>
        </p:txBody>
      </p:sp>
      <p:sp>
        <p:nvSpPr>
          <p:cNvPr id="9" name="Rectangle 8"/>
          <p:cNvSpPr/>
          <p:nvPr/>
        </p:nvSpPr>
        <p:spPr>
          <a:xfrm>
            <a:off x="6444787" y="1496328"/>
            <a:ext cx="5730240" cy="1261884"/>
          </a:xfrm>
          <a:prstGeom prst="rect">
            <a:avLst/>
          </a:prstGeom>
        </p:spPr>
        <p:txBody>
          <a:bodyPr wrap="square">
            <a:spAutoFit/>
          </a:bodyPr>
          <a:lstStyle/>
          <a:p>
            <a:pPr marL="285750" lvl="0" indent="-285750">
              <a:buFont typeface="Wingdings" panose="05000000000000000000" pitchFamily="2" charset="2"/>
              <a:buChar char="§"/>
            </a:pPr>
            <a:r>
              <a:rPr lang="en-US" sz="1600" dirty="0"/>
              <a:t>Key takeaways</a:t>
            </a:r>
          </a:p>
          <a:p>
            <a:pPr marL="628650" lvl="1" indent="-171450">
              <a:buFont typeface="Arial" panose="020B0604020202020204" pitchFamily="34" charset="0"/>
              <a:buChar char="•"/>
            </a:pPr>
            <a:r>
              <a:rPr lang="en-US" sz="1200" dirty="0"/>
              <a:t>Dyslexia is a lifelong condition that affects reading, writing, spelling, and even speaking</a:t>
            </a:r>
          </a:p>
          <a:p>
            <a:pPr marL="628650" lvl="1" indent="-171450">
              <a:buFont typeface="Arial" panose="020B0604020202020204" pitchFamily="34" charset="0"/>
              <a:buChar char="•"/>
            </a:pPr>
            <a:r>
              <a:rPr lang="en-US" sz="1200" dirty="0"/>
              <a:t>Dyslexia is very common and is not a sign of low intelligence</a:t>
            </a:r>
          </a:p>
          <a:p>
            <a:pPr marL="628650" lvl="1" indent="-171450">
              <a:buFont typeface="Arial" panose="020B0604020202020204" pitchFamily="34" charset="0"/>
              <a:buChar char="•"/>
            </a:pPr>
            <a:r>
              <a:rPr lang="en-US" sz="1200" dirty="0"/>
              <a:t>Teaching methods that involve sight, sound, and touch can improve skills significantly</a:t>
            </a:r>
            <a:endParaRPr lang="en-US" sz="1200" dirty="0"/>
          </a:p>
        </p:txBody>
      </p:sp>
      <p:pic>
        <p:nvPicPr>
          <p:cNvPr id="10" name="Picture 2"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72994" y="5413951"/>
            <a:ext cx="359455" cy="3594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875" y="2784180"/>
            <a:ext cx="2382180" cy="23821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7540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715500" y="6276071"/>
            <a:ext cx="2476500" cy="395300"/>
          </a:xfrm>
          <a:prstGeom prst="roundRect">
            <a:avLst/>
          </a:prstGeom>
          <a:solidFill>
            <a:srgbClr val="F979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Concrete Representational Abstract – Making Education Fun</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a:t>A three step approach that has been found to be highly effectives in teaching math concepts. </a:t>
            </a:r>
          </a:p>
          <a:p>
            <a:pPr lvl="0"/>
            <a:r>
              <a:rPr lang="en-US" dirty="0"/>
              <a:t>Step 1: Concrete Stage</a:t>
            </a:r>
          </a:p>
          <a:p>
            <a:pPr lvl="1"/>
            <a:r>
              <a:rPr lang="en-US" dirty="0"/>
              <a:t>Known as the “doing” stage </a:t>
            </a:r>
          </a:p>
          <a:p>
            <a:pPr lvl="1"/>
            <a:r>
              <a:rPr lang="en-US" dirty="0"/>
              <a:t>Involves physically manipulating objects to solve a math problem.</a:t>
            </a:r>
          </a:p>
          <a:p>
            <a:pPr lvl="0"/>
            <a:r>
              <a:rPr lang="en-US" dirty="0"/>
              <a:t>Step 2: Representational (semi-concrete) Stage</a:t>
            </a:r>
          </a:p>
          <a:p>
            <a:pPr lvl="1"/>
            <a:r>
              <a:rPr lang="en-US" dirty="0"/>
              <a:t>Known as the “seeing” stage </a:t>
            </a:r>
          </a:p>
          <a:p>
            <a:pPr lvl="1"/>
            <a:r>
              <a:rPr lang="en-US" dirty="0"/>
              <a:t>Involves using images to represent objects to solve a math problem.</a:t>
            </a:r>
          </a:p>
          <a:p>
            <a:pPr lvl="0"/>
            <a:r>
              <a:rPr lang="en-US" dirty="0"/>
              <a:t>Step 3: Abstract Stage</a:t>
            </a:r>
          </a:p>
          <a:p>
            <a:pPr lvl="1"/>
            <a:r>
              <a:rPr lang="en-US" dirty="0"/>
              <a:t>Known as the “symbolic” stage </a:t>
            </a:r>
          </a:p>
          <a:p>
            <a:pPr lvl="1"/>
            <a:r>
              <a:rPr lang="en-US" dirty="0"/>
              <a:t>Involves using only numbers and symbols to solve a math problem</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Video about CRA</a:t>
            </a:r>
            <a:endParaRPr lang="en-US" dirty="0"/>
          </a:p>
        </p:txBody>
      </p:sp>
      <p:sp>
        <p:nvSpPr>
          <p:cNvPr id="6" name="Rectangle 5"/>
          <p:cNvSpPr/>
          <p:nvPr/>
        </p:nvSpPr>
        <p:spPr>
          <a:xfrm>
            <a:off x="10111740" y="6276071"/>
            <a:ext cx="6096000" cy="369332"/>
          </a:xfrm>
          <a:prstGeom prst="rect">
            <a:avLst/>
          </a:prstGeom>
        </p:spPr>
        <p:txBody>
          <a:bodyPr>
            <a:spAutoFit/>
          </a:bodyPr>
          <a:lstStyle/>
          <a:p>
            <a:pPr marL="285750" lvl="0" indent="-285750">
              <a:lnSpc>
                <a:spcPct val="100000"/>
              </a:lnSpc>
              <a:spcBef>
                <a:spcPts val="0"/>
              </a:spcBef>
              <a:spcAft>
                <a:spcPts val="600"/>
              </a:spcAft>
            </a:pPr>
            <a:r>
              <a:rPr lang="en-US" dirty="0" smtClean="0">
                <a:solidFill>
                  <a:srgbClr val="514843"/>
                </a:solidFill>
              </a:rPr>
              <a:t>Math Instruction</a:t>
            </a:r>
            <a:endParaRPr lang="en-US" dirty="0">
              <a:solidFill>
                <a:srgbClr val="514843"/>
              </a:solidFill>
            </a:endParaRPr>
          </a:p>
        </p:txBody>
      </p:sp>
      <p:pic>
        <p:nvPicPr>
          <p:cNvPr id="8" name="Picture 2" descr="http://globe-views.com/dcim/dreams/pencil/pencil-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6311916"/>
            <a:ext cx="359455" cy="3594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9455" y="6414571"/>
            <a:ext cx="1445139" cy="369332"/>
          </a:xfrm>
          <a:prstGeom prst="rect">
            <a:avLst/>
          </a:prstGeom>
          <a:noFill/>
        </p:spPr>
        <p:txBody>
          <a:bodyPr wrap="none" rtlCol="0">
            <a:spAutoFit/>
          </a:bodyPr>
          <a:lstStyle/>
          <a:p>
            <a:r>
              <a:rPr lang="en-US" dirty="0" smtClean="0"/>
              <a:t>CRA </a:t>
            </a:r>
            <a:r>
              <a:rPr lang="en-US" dirty="0"/>
              <a:t>A</a:t>
            </a:r>
            <a:r>
              <a:rPr lang="en-US" dirty="0" smtClean="0"/>
              <a:t>ctivity</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0" y="1770346"/>
            <a:ext cx="3505200" cy="148705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5859" y="3438107"/>
            <a:ext cx="3747581" cy="2734092"/>
          </a:xfrm>
          <a:prstGeom prst="rect">
            <a:avLst/>
          </a:prstGeom>
        </p:spPr>
      </p:pic>
      <p:sp>
        <p:nvSpPr>
          <p:cNvPr id="12" name="Rectangle 11"/>
          <p:cNvSpPr/>
          <p:nvPr/>
        </p:nvSpPr>
        <p:spPr>
          <a:xfrm>
            <a:off x="10734227" y="3611400"/>
            <a:ext cx="1086747" cy="2031325"/>
          </a:xfrm>
          <a:prstGeom prst="rect">
            <a:avLst/>
          </a:prstGeom>
        </p:spPr>
        <p:txBody>
          <a:bodyPr wrap="square">
            <a:spAutoFit/>
          </a:bodyPr>
          <a:lstStyle/>
          <a:p>
            <a:r>
              <a:rPr lang="en-US" dirty="0">
                <a:hlinkClick r:id="rId5"/>
              </a:rPr>
              <a:t>https://</a:t>
            </a:r>
            <a:r>
              <a:rPr lang="en-US" dirty="0" smtClean="0">
                <a:hlinkClick r:id="rId5"/>
              </a:rPr>
              <a:t>www.youtube.com/watch?v=0Oa3dZCPeRM</a:t>
            </a:r>
            <a:r>
              <a:rPr lang="en-US" dirty="0" smtClean="0"/>
              <a:t> </a:t>
            </a:r>
            <a:endParaRPr lang="en-US" dirty="0"/>
          </a:p>
        </p:txBody>
      </p:sp>
    </p:spTree>
    <p:extLst>
      <p:ext uri="{BB962C8B-B14F-4D97-AF65-F5344CB8AC3E}">
        <p14:creationId xmlns:p14="http://schemas.microsoft.com/office/powerpoint/2010/main" val="1316957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231380" y="6276071"/>
            <a:ext cx="4960620" cy="369332"/>
          </a:xfrm>
          <a:prstGeom prst="roundRect">
            <a:avLst/>
          </a:prstGeom>
          <a:solidFill>
            <a:srgbClr val="FC7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Assistive Technology - PBS</a:t>
            </a:r>
            <a:endParaRPr lang="en-US" dirty="0"/>
          </a:p>
        </p:txBody>
      </p:sp>
      <p:sp>
        <p:nvSpPr>
          <p:cNvPr id="3" name="Content Placeholder 2"/>
          <p:cNvSpPr>
            <a:spLocks noGrp="1"/>
          </p:cNvSpPr>
          <p:nvPr>
            <p:ph sz="half" idx="1"/>
          </p:nvPr>
        </p:nvSpPr>
        <p:spPr>
          <a:xfrm>
            <a:off x="664415" y="1600200"/>
            <a:ext cx="5791200" cy="5257800"/>
          </a:xfrm>
        </p:spPr>
        <p:txBody>
          <a:bodyPr>
            <a:normAutofit fontScale="77500" lnSpcReduction="20000"/>
          </a:bodyPr>
          <a:lstStyle/>
          <a:p>
            <a:pPr lvl="0" fontAlgn="base"/>
            <a:r>
              <a:rPr lang="en-US" dirty="0"/>
              <a:t>Assistive technology is any device that helps a person with a disability complete a everyday task.</a:t>
            </a:r>
          </a:p>
          <a:p>
            <a:pPr lvl="0" fontAlgn="base"/>
            <a:r>
              <a:rPr lang="en-US" dirty="0"/>
              <a:t>Glasses, crutches, or even a remote control can be a form of assistive technology.</a:t>
            </a:r>
          </a:p>
          <a:p>
            <a:pPr lvl="0" fontAlgn="base"/>
            <a:r>
              <a:rPr lang="en-US" dirty="0"/>
              <a:t>Can be “low-tech” – simple, low-cost (ex: pencil grip)</a:t>
            </a:r>
          </a:p>
          <a:p>
            <a:pPr lvl="0" fontAlgn="base"/>
            <a:r>
              <a:rPr lang="en-US" dirty="0"/>
              <a:t>Can be “high-tech” – something sophisticated (ex: computer)</a:t>
            </a:r>
          </a:p>
          <a:p>
            <a:pPr lvl="0" fontAlgn="base"/>
            <a:r>
              <a:rPr lang="en-US" dirty="0"/>
              <a:t>The federal government recognizes the importance of assistive technology under IDEA. It began being part of the law in 1997.</a:t>
            </a:r>
          </a:p>
          <a:p>
            <a:pPr lvl="0" fontAlgn="base"/>
            <a:r>
              <a:rPr lang="en-US" dirty="0"/>
              <a:t>IDEA states that school districts must consider assistive technology for any child in special education. That means that for any child receiving services, the IEP team must ask if there is a device that will “increase, maintain, or improve functional capabilities” of the child.</a:t>
            </a:r>
          </a:p>
          <a:p>
            <a:pPr lvl="0" fontAlgn="base"/>
            <a:r>
              <a:rPr lang="en-US" dirty="0"/>
              <a:t>If the answer is yes, the school district must provide services:</a:t>
            </a:r>
          </a:p>
          <a:p>
            <a:pPr lvl="1" fontAlgn="base"/>
            <a:r>
              <a:rPr lang="en-US" dirty="0"/>
              <a:t>a qualified evaluator must complete an assistive technology evaluation</a:t>
            </a:r>
          </a:p>
          <a:p>
            <a:pPr lvl="1" fontAlgn="base"/>
            <a:r>
              <a:rPr lang="en-US" dirty="0"/>
              <a:t>if the evaluator recommends a device, it must be acquired</a:t>
            </a:r>
          </a:p>
          <a:p>
            <a:pPr lvl="1" fontAlgn="base"/>
            <a:r>
              <a:rPr lang="en-US" dirty="0"/>
              <a:t>and if you, your child, or the staff in your child’s school need training to use the device, the training must be provided, too.</a:t>
            </a:r>
          </a:p>
          <a:p>
            <a:endParaRPr lang="en-US" dirty="0"/>
          </a:p>
        </p:txBody>
      </p:sp>
      <p:sp>
        <p:nvSpPr>
          <p:cNvPr id="4" name="Content Placeholder 3"/>
          <p:cNvSpPr>
            <a:spLocks noGrp="1"/>
          </p:cNvSpPr>
          <p:nvPr>
            <p:ph sz="half" idx="2"/>
          </p:nvPr>
        </p:nvSpPr>
        <p:spPr>
          <a:xfrm>
            <a:off x="6720840" y="5852160"/>
            <a:ext cx="4914900" cy="320039"/>
          </a:xfrm>
        </p:spPr>
        <p:txBody>
          <a:bodyPr>
            <a:normAutofit fontScale="77500" lnSpcReduction="20000"/>
          </a:bodyPr>
          <a:lstStyle/>
          <a:p>
            <a:r>
              <a:rPr lang="en-US" dirty="0" smtClean="0"/>
              <a:t>Assistive Technology Case Studies</a:t>
            </a:r>
            <a:endParaRPr lang="en-US" dirty="0"/>
          </a:p>
        </p:txBody>
      </p:sp>
      <p:sp>
        <p:nvSpPr>
          <p:cNvPr id="5" name="Rectangle 4"/>
          <p:cNvSpPr/>
          <p:nvPr/>
        </p:nvSpPr>
        <p:spPr>
          <a:xfrm>
            <a:off x="7231380" y="6276071"/>
            <a:ext cx="6096000" cy="369332"/>
          </a:xfrm>
          <a:prstGeom prst="rect">
            <a:avLst/>
          </a:prstGeom>
        </p:spPr>
        <p:txBody>
          <a:bodyPr>
            <a:spAutoFit/>
          </a:bodyPr>
          <a:lstStyle/>
          <a:p>
            <a:pPr marL="285750" lvl="0" indent="-285750">
              <a:lnSpc>
                <a:spcPct val="100000"/>
              </a:lnSpc>
              <a:spcBef>
                <a:spcPts val="0"/>
              </a:spcBef>
              <a:spcAft>
                <a:spcPts val="600"/>
              </a:spcAft>
            </a:pPr>
            <a:r>
              <a:rPr lang="en-US" dirty="0" smtClean="0">
                <a:solidFill>
                  <a:srgbClr val="514843"/>
                </a:solidFill>
              </a:rPr>
              <a:t>Integrating </a:t>
            </a:r>
            <a:r>
              <a:rPr lang="en-US" dirty="0">
                <a:solidFill>
                  <a:srgbClr val="514843"/>
                </a:solidFill>
              </a:rPr>
              <a:t>Technology, Evaluating </a:t>
            </a:r>
            <a:r>
              <a:rPr lang="en-US" dirty="0" smtClean="0">
                <a:solidFill>
                  <a:srgbClr val="514843"/>
                </a:solidFill>
              </a:rPr>
              <a:t>Instruction</a:t>
            </a:r>
            <a:endParaRPr lang="en-US" dirty="0">
              <a:solidFill>
                <a:srgbClr val="514843"/>
              </a:solidFill>
            </a:endParaRPr>
          </a:p>
        </p:txBody>
      </p:sp>
      <p:pic>
        <p:nvPicPr>
          <p:cNvPr id="8" name="Picture 2" descr="http://globe-views.com/dcim/dreams/pencil/pencil-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41112" y="5812744"/>
            <a:ext cx="359455" cy="3594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80" y="2558461"/>
            <a:ext cx="4183380" cy="3189827"/>
          </a:xfrm>
          <a:prstGeom prst="rect">
            <a:avLst/>
          </a:prstGeom>
        </p:spPr>
      </p:pic>
      <p:pic>
        <p:nvPicPr>
          <p:cNvPr id="11" name="Picture 10">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488" y="434340"/>
            <a:ext cx="4377012" cy="1860230"/>
          </a:xfrm>
          <a:prstGeom prst="rect">
            <a:avLst/>
          </a:prstGeom>
        </p:spPr>
      </p:pic>
    </p:spTree>
    <p:extLst>
      <p:ext uri="{BB962C8B-B14F-4D97-AF65-F5344CB8AC3E}">
        <p14:creationId xmlns:p14="http://schemas.microsoft.com/office/powerpoint/2010/main" val="1936394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442710" y="6276071"/>
            <a:ext cx="5749290" cy="473204"/>
          </a:xfrm>
          <a:prstGeom prst="roundRect">
            <a:avLst/>
          </a:prstGeom>
          <a:solidFill>
            <a:srgbClr val="D3F8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Accommodations Resources – Texas Education Agency</a:t>
            </a:r>
            <a:endParaRPr lang="en-US" dirty="0"/>
          </a:p>
        </p:txBody>
      </p:sp>
      <p:sp>
        <p:nvSpPr>
          <p:cNvPr id="3" name="Content Placeholder 2"/>
          <p:cNvSpPr>
            <a:spLocks noGrp="1"/>
          </p:cNvSpPr>
          <p:nvPr>
            <p:ph sz="half" idx="1"/>
          </p:nvPr>
        </p:nvSpPr>
        <p:spPr>
          <a:xfrm>
            <a:off x="525780" y="1554481"/>
            <a:ext cx="4960620" cy="3154680"/>
          </a:xfrm>
        </p:spPr>
        <p:txBody>
          <a:bodyPr/>
          <a:lstStyle/>
          <a:p>
            <a:pPr lvl="0" fontAlgn="base"/>
            <a:r>
              <a:rPr lang="en-US" dirty="0"/>
              <a:t>Accommodations are changes to materials or procedures that enable students with disabilities or English language learners (ELLs) to participate meaningfully in learning and testing</a:t>
            </a:r>
          </a:p>
          <a:p>
            <a:pPr lvl="0" fontAlgn="base"/>
            <a:r>
              <a:rPr lang="en-US" dirty="0"/>
              <a:t>STAAR </a:t>
            </a:r>
            <a:r>
              <a:rPr lang="en-US" dirty="0" smtClean="0"/>
              <a:t>Accommodations</a:t>
            </a:r>
            <a:endParaRPr lang="en-US" dirty="0"/>
          </a:p>
          <a:p>
            <a:pPr lvl="1" fontAlgn="base"/>
            <a:r>
              <a:rPr lang="en-US" dirty="0"/>
              <a:t>Accommodations for Students with Disabilities Taking State Assessments</a:t>
            </a:r>
          </a:p>
          <a:p>
            <a:pPr lvl="1" fontAlgn="base"/>
            <a:r>
              <a:rPr lang="en-US" dirty="0"/>
              <a:t>Linguistic Accommodations for ELLs Participating in the STAAR </a:t>
            </a:r>
            <a:r>
              <a:rPr lang="en-US" dirty="0" smtClean="0"/>
              <a:t>Program</a:t>
            </a:r>
          </a:p>
          <a:p>
            <a:pPr marL="457200" lvl="1" indent="0" fontAlgn="base">
              <a:buNone/>
            </a:pPr>
            <a:endParaRPr lang="en-US" dirty="0" smtClean="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290230510"/>
              </p:ext>
            </p:extLst>
          </p:nvPr>
        </p:nvGraphicFramePr>
        <p:xfrm>
          <a:off x="5783580" y="2047514"/>
          <a:ext cx="6217920" cy="3406140"/>
        </p:xfrm>
        <a:graphic>
          <a:graphicData uri="http://schemas.openxmlformats.org/drawingml/2006/table">
            <a:tbl>
              <a:tblPr firstRow="1" bandRow="1">
                <a:tableStyleId>{5C22544A-7EE6-4342-B048-85BDC9FD1C3A}</a:tableStyleId>
              </a:tblPr>
              <a:tblGrid>
                <a:gridCol w="3108960"/>
                <a:gridCol w="3108960"/>
              </a:tblGrid>
              <a:tr h="3406140">
                <a:tc>
                  <a:txBody>
                    <a:bodyPr/>
                    <a:lstStyle/>
                    <a:p>
                      <a:pPr marL="742950" marR="0" lvl="1" indent="-285750" fontAlgn="base">
                        <a:lnSpc>
                          <a:spcPts val="1440"/>
                        </a:lnSpc>
                        <a:spcBef>
                          <a:spcPts val="0"/>
                        </a:spcBef>
                        <a:spcAft>
                          <a:spcPts val="0"/>
                        </a:spcAft>
                        <a:buFont typeface="Courier New" panose="02070309020205020404" pitchFamily="49" charset="0"/>
                        <a:buChar char="o"/>
                      </a:pPr>
                      <a:endParaRPr lang="en-US" sz="1800" dirty="0" smtClean="0">
                        <a:effectLst/>
                        <a:latin typeface="Georgia" panose="02040502050405020303" pitchFamily="18" charset="0"/>
                        <a:ea typeface="Times New Roman" panose="02020603050405020304" pitchFamily="18" charset="0"/>
                        <a:cs typeface="Lucida Sans Unicode" panose="020B0602030504020204" pitchFamily="34"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smtClean="0">
                          <a:effectLst/>
                          <a:latin typeface="Georgia" panose="02040502050405020303" pitchFamily="18" charset="0"/>
                          <a:ea typeface="Times New Roman" panose="02020603050405020304" pitchFamily="18" charset="0"/>
                          <a:cs typeface="Lucida Sans Unicode" panose="020B0602030504020204" pitchFamily="34" charset="0"/>
                        </a:rPr>
                        <a:t>Accommodations </a:t>
                      </a: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Contact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Correspondence with Districts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PDF 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Reports and Studies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Resources for Out-of-District and Out-Of-School examinees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Resources for Students and Parents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42950" marR="0" lvl="1" indent="-285750" fontAlgn="base">
                        <a:lnSpc>
                          <a:spcPts val="1440"/>
                        </a:lnSpc>
                        <a:spcBef>
                          <a:spcPts val="0"/>
                        </a:spcBef>
                        <a:spcAft>
                          <a:spcPts val="0"/>
                        </a:spcAft>
                        <a:buFont typeface="Courier New" panose="02070309020205020404" pitchFamily="49" charset="0"/>
                        <a:buChar char="o"/>
                      </a:pPr>
                      <a:endParaRPr lang="en-US" sz="1800" dirty="0" smtClean="0">
                        <a:effectLst/>
                        <a:latin typeface="Georgia" panose="02040502050405020303" pitchFamily="18" charset="0"/>
                        <a:ea typeface="Times New Roman" panose="02020603050405020304" pitchFamily="18" charset="0"/>
                        <a:cs typeface="Lucida Sans Unicode" panose="020B0602030504020204" pitchFamily="34"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smtClean="0">
                          <a:effectLst/>
                          <a:latin typeface="Georgia" panose="02040502050405020303" pitchFamily="18" charset="0"/>
                          <a:ea typeface="Times New Roman" panose="02020603050405020304" pitchFamily="18" charset="0"/>
                          <a:cs typeface="Lucida Sans Unicode" panose="020B0602030504020204" pitchFamily="34" charset="0"/>
                        </a:rPr>
                        <a:t>Resources </a:t>
                      </a: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for Teachers and Administrators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Student Assessment a-to-Z Directory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Student Success Initiative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Test Administration Manuals and 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Test Security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Testing Calendars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ts val="1440"/>
                        </a:lnSpc>
                        <a:spcBef>
                          <a:spcPts val="0"/>
                        </a:spcBef>
                        <a:spcAft>
                          <a:spcPts val="0"/>
                        </a:spcAft>
                        <a:buFont typeface="Courier New" panose="02070309020205020404" pitchFamily="49" charset="0"/>
                        <a:buChar char="o"/>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Texas Assessment Management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440"/>
                        </a:lnSpc>
                        <a:spcBef>
                          <a:spcPts val="0"/>
                        </a:spcBef>
                        <a:spcAft>
                          <a:spcPts val="0"/>
                        </a:spcAft>
                      </a:pPr>
                      <a:r>
                        <a:rPr lang="en-US" sz="1800" dirty="0">
                          <a:effectLst/>
                          <a:latin typeface="Georgia" panose="02040502050405020303" pitchFamily="18" charset="0"/>
                          <a:ea typeface="Times New Roman" panose="02020603050405020304" pitchFamily="18" charset="0"/>
                          <a:cs typeface="Lucida Sans Unicode" panose="020B0602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6442710" y="6328007"/>
            <a:ext cx="6096000" cy="369332"/>
          </a:xfrm>
          <a:prstGeom prst="rect">
            <a:avLst/>
          </a:prstGeom>
        </p:spPr>
        <p:txBody>
          <a:bodyPr>
            <a:spAutoFit/>
          </a:bodyPr>
          <a:lstStyle/>
          <a:p>
            <a:pPr marL="285750" lvl="0" indent="-285750">
              <a:lnSpc>
                <a:spcPct val="100000"/>
              </a:lnSpc>
              <a:spcBef>
                <a:spcPts val="0"/>
              </a:spcBef>
              <a:spcAft>
                <a:spcPts val="600"/>
              </a:spcAft>
            </a:pPr>
            <a:r>
              <a:rPr lang="en-US" dirty="0" smtClean="0">
                <a:solidFill>
                  <a:srgbClr val="514843"/>
                </a:solidFill>
              </a:rPr>
              <a:t>Data-Based </a:t>
            </a:r>
            <a:r>
              <a:rPr lang="en-US" dirty="0">
                <a:solidFill>
                  <a:srgbClr val="514843"/>
                </a:solidFill>
              </a:rPr>
              <a:t>ARD Committee Decision Making, STAAR</a:t>
            </a:r>
            <a:endParaRPr lang="en-US" dirty="0">
              <a:solidFill>
                <a:srgbClr val="514843"/>
              </a:solidFill>
            </a:endParaRPr>
          </a:p>
        </p:txBody>
      </p:sp>
      <p:sp>
        <p:nvSpPr>
          <p:cNvPr id="9" name="TextBox 8"/>
          <p:cNvSpPr txBox="1"/>
          <p:nvPr/>
        </p:nvSpPr>
        <p:spPr>
          <a:xfrm>
            <a:off x="723430" y="6143341"/>
            <a:ext cx="4762970" cy="36933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hlinkClick r:id="rId2"/>
              </a:rPr>
              <a:t>Guide to the ARD Process, Region 18</a:t>
            </a: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50" y="4709161"/>
            <a:ext cx="1935480" cy="1378786"/>
          </a:xfrm>
          <a:prstGeom prst="rect">
            <a:avLst/>
          </a:prstGeom>
        </p:spPr>
      </p:pic>
    </p:spTree>
    <p:extLst>
      <p:ext uri="{BB962C8B-B14F-4D97-AF65-F5344CB8AC3E}">
        <p14:creationId xmlns:p14="http://schemas.microsoft.com/office/powerpoint/2010/main" val="23112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0370" y="297180"/>
            <a:ext cx="8557214" cy="369332"/>
          </a:xfrm>
          <a:prstGeom prst="rect">
            <a:avLst/>
          </a:prstGeom>
        </p:spPr>
        <p:txBody>
          <a:bodyPr wrap="none">
            <a:spAutoFit/>
          </a:bodyPr>
          <a:lstStyle/>
          <a:p>
            <a:r>
              <a:rPr lang="en-US" dirty="0" smtClean="0"/>
              <a:t>What does the teacher say? </a:t>
            </a:r>
            <a:r>
              <a:rPr lang="en-US" dirty="0" smtClean="0">
                <a:hlinkClick r:id="rId2"/>
              </a:rPr>
              <a:t>https</a:t>
            </a:r>
            <a:r>
              <a:rPr lang="en-US" dirty="0">
                <a:hlinkClick r:id="rId2"/>
              </a:rPr>
              <a:t>://</a:t>
            </a:r>
            <a:r>
              <a:rPr lang="en-US" dirty="0" smtClean="0">
                <a:hlinkClick r:id="rId2"/>
              </a:rPr>
              <a:t>www.youtube.com/watch?v=w_hph89OA8I</a:t>
            </a:r>
            <a:r>
              <a:rPr lang="en-US" dirty="0" smtClean="0"/>
              <a:t> </a:t>
            </a: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977" y="1122071"/>
            <a:ext cx="6858000" cy="5143500"/>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117693"/>
            <a:ext cx="11871960" cy="6740307"/>
          </a:xfrm>
          <a:prstGeom prst="rect">
            <a:avLst/>
          </a:prstGeom>
        </p:spPr>
        <p:txBody>
          <a:bodyPr wrap="square">
            <a:spAutoFit/>
          </a:bodyPr>
          <a:lstStyle/>
          <a:p>
            <a:pPr algn="ctr"/>
            <a:r>
              <a:rPr lang="en-US" dirty="0">
                <a:latin typeface="Georgia" panose="02040502050405020303" pitchFamily="18" charset="0"/>
                <a:ea typeface="Calibri" panose="020F0502020204030204" pitchFamily="34" charset="0"/>
                <a:cs typeface="Times New Roman" panose="02020603050405020304" pitchFamily="18" charset="0"/>
              </a:rPr>
              <a:t>References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Acronym Finder. (2015). </a:t>
            </a:r>
            <a:r>
              <a:rPr lang="en-US" i="1" dirty="0">
                <a:latin typeface="Georgia" panose="02040502050405020303" pitchFamily="18" charset="0"/>
                <a:ea typeface="Calibri" panose="020F0502020204030204" pitchFamily="34" charset="0"/>
                <a:cs typeface="Times New Roman" panose="02020603050405020304" pitchFamily="18" charset="0"/>
              </a:rPr>
              <a:t>What does TEKS stand for?</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http://www.acronymfinder.com/Texas-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Essential-Knowledge-and-Skills-(Texas-educational-standards-for-K_12)-(TEKS).html</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Alexander, D. (2015). </a:t>
            </a:r>
            <a:r>
              <a:rPr lang="en-US" i="1" dirty="0">
                <a:latin typeface="Georgia" panose="02040502050405020303" pitchFamily="18" charset="0"/>
                <a:ea typeface="Calibri" panose="020F0502020204030204" pitchFamily="34" charset="0"/>
                <a:cs typeface="Times New Roman" panose="02020603050405020304" pitchFamily="18" charset="0"/>
              </a:rPr>
              <a:t>Writing effective and appropriate IEP goals and objectives for students with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i="1" dirty="0">
                <a:latin typeface="Georgia" panose="02040502050405020303" pitchFamily="18" charset="0"/>
                <a:ea typeface="Calibri" panose="020F0502020204030204" pitchFamily="34" charset="0"/>
                <a:cs typeface="Times New Roman" panose="02020603050405020304" pitchFamily="18" charset="0"/>
              </a:rPr>
              <a:t>learning disabilities</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http://www.brighthubeducation.com/special-ed-law/63909-</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basic-examples-of-iep-goals-and-objectives-for-students-with-learning-disabilities/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Anderson, S. [</a:t>
            </a:r>
            <a:r>
              <a:rPr lang="en-US" dirty="0" err="1">
                <a:latin typeface="Georgia" panose="02040502050405020303" pitchFamily="18" charset="0"/>
                <a:ea typeface="Calibri" panose="020F0502020204030204" pitchFamily="34" charset="0"/>
                <a:cs typeface="Times New Roman" panose="02020603050405020304" pitchFamily="18" charset="0"/>
              </a:rPr>
              <a:t>KBYUEleven</a:t>
            </a:r>
            <a:r>
              <a:rPr lang="en-US" dirty="0">
                <a:latin typeface="Georgia" panose="02040502050405020303" pitchFamily="18" charset="0"/>
                <a:ea typeface="Calibri" panose="020F0502020204030204" pitchFamily="34" charset="0"/>
                <a:cs typeface="Times New Roman" panose="02020603050405020304" pitchFamily="18" charset="0"/>
              </a:rPr>
              <a:t>]. (2012). </a:t>
            </a:r>
            <a:r>
              <a:rPr lang="en-US" i="1" dirty="0">
                <a:latin typeface="Georgia" panose="02040502050405020303" pitchFamily="18" charset="0"/>
                <a:ea typeface="Calibri" panose="020F0502020204030204" pitchFamily="34" charset="0"/>
                <a:cs typeface="Times New Roman" panose="02020603050405020304" pitchFamily="18" charset="0"/>
              </a:rPr>
              <a:t>Aiding a child’s social and emotional development.</a:t>
            </a:r>
            <a:r>
              <a:rPr lang="en-US" dirty="0">
                <a:latin typeface="Georgia" panose="02040502050405020303" pitchFamily="18" charset="0"/>
                <a:ea typeface="Calibri" panose="020F0502020204030204" pitchFamily="34" charset="0"/>
                <a:cs typeface="Times New Roman" panose="02020603050405020304" pitchFamily="18" charset="0"/>
              </a:rPr>
              <a:t> [Video file]. Retrieved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from https://www.youtube.com/watch?v=3j4FvuNYFqA&amp;spfreload=10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Balanced Reading. (2009). </a:t>
            </a:r>
            <a:r>
              <a:rPr lang="en-US" i="1" dirty="0">
                <a:latin typeface="Georgia" panose="02040502050405020303" pitchFamily="18" charset="0"/>
                <a:ea typeface="Calibri" panose="020F0502020204030204" pitchFamily="34" charset="0"/>
                <a:cs typeface="Times New Roman" panose="02020603050405020304" pitchFamily="18" charset="0"/>
              </a:rPr>
              <a:t>Developing research-based resources for the balanced reading teacher. </a:t>
            </a:r>
            <a:r>
              <a:rPr lang="en-US" dirty="0">
                <a:latin typeface="Georgia" panose="02040502050405020303" pitchFamily="18" charset="0"/>
                <a:ea typeface="Calibri" panose="020F0502020204030204" pitchFamily="34" charset="0"/>
                <a:cs typeface="Times New Roman" panose="02020603050405020304" pitchFamily="18" charset="0"/>
              </a:rPr>
              <a:t>Retrieved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from http://balancedreading.com/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Bateman, B. D. and Herr, C. M. (2006). </a:t>
            </a:r>
            <a:r>
              <a:rPr lang="en-US" i="1" dirty="0">
                <a:latin typeface="Georgia" panose="02040502050405020303" pitchFamily="18" charset="0"/>
                <a:ea typeface="Calibri" panose="020F0502020204030204" pitchFamily="34" charset="0"/>
                <a:cs typeface="Times New Roman" panose="02020603050405020304" pitchFamily="18" charset="0"/>
              </a:rPr>
              <a:t>Writing measurable IEP goals and objectives</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http://www.attainmentcompany.com/sites/default/files/pdf/sample/WMIEP_Sample.pdf</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Beating Dyslexia.com. (2014). </a:t>
            </a:r>
            <a:r>
              <a:rPr lang="en-US" i="1" dirty="0">
                <a:latin typeface="Georgia" panose="02040502050405020303" pitchFamily="18" charset="0"/>
                <a:ea typeface="Calibri" panose="020F0502020204030204" pitchFamily="34" charset="0"/>
                <a:cs typeface="Times New Roman" panose="02020603050405020304" pitchFamily="18" charset="0"/>
              </a:rPr>
              <a:t>Dyslexia treatment.</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http://www.beatingdyslexia.com/dyslexia-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treatment.html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Biffle</a:t>
            </a:r>
            <a:r>
              <a:rPr lang="en-US" dirty="0">
                <a:latin typeface="Georgia" panose="02040502050405020303" pitchFamily="18" charset="0"/>
                <a:ea typeface="Calibri" panose="020F0502020204030204" pitchFamily="34" charset="0"/>
                <a:cs typeface="Times New Roman" panose="02020603050405020304" pitchFamily="18" charset="0"/>
              </a:rPr>
              <a:t>, C. (2015). </a:t>
            </a:r>
            <a:r>
              <a:rPr lang="en-US" i="1" dirty="0">
                <a:latin typeface="Georgia" panose="02040502050405020303" pitchFamily="18" charset="0"/>
                <a:ea typeface="Calibri" panose="020F0502020204030204" pitchFamily="34" charset="0"/>
                <a:cs typeface="Times New Roman" panose="02020603050405020304" pitchFamily="18" charset="0"/>
              </a:rPr>
              <a:t>Whole brain teachers of America.</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http://www.wholebrainteaching.com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a:t>
            </a:r>
            <a:r>
              <a:rPr lang="en-US" dirty="0" err="1">
                <a:latin typeface="Georgia" panose="02040502050405020303" pitchFamily="18" charset="0"/>
                <a:ea typeface="Calibri" panose="020F0502020204030204" pitchFamily="34" charset="0"/>
                <a:cs typeface="Times New Roman" panose="02020603050405020304" pitchFamily="18" charset="0"/>
              </a:rPr>
              <a:t>index.php?option</a:t>
            </a:r>
            <a:r>
              <a:rPr lang="en-US" dirty="0">
                <a:latin typeface="Georgia" panose="02040502050405020303" pitchFamily="18" charset="0"/>
                <a:ea typeface="Calibri" panose="020F0502020204030204" pitchFamily="34" charset="0"/>
                <a:cs typeface="Times New Roman" panose="02020603050405020304" pitchFamily="18" charset="0"/>
              </a:rPr>
              <a:t>=com_k2&amp;view=</a:t>
            </a:r>
            <a:r>
              <a:rPr lang="en-US" dirty="0" err="1">
                <a:latin typeface="Georgia" panose="02040502050405020303" pitchFamily="18" charset="0"/>
                <a:ea typeface="Calibri" panose="020F0502020204030204" pitchFamily="34" charset="0"/>
                <a:cs typeface="Times New Roman" panose="02020603050405020304" pitchFamily="18" charset="0"/>
              </a:rPr>
              <a:t>item&amp;id</a:t>
            </a:r>
            <a:r>
              <a:rPr lang="en-US" dirty="0">
                <a:latin typeface="Georgia" panose="02040502050405020303" pitchFamily="18" charset="0"/>
                <a:ea typeface="Calibri" panose="020F0502020204030204" pitchFamily="34" charset="0"/>
                <a:cs typeface="Times New Roman" panose="02020603050405020304" pitchFamily="18" charset="0"/>
              </a:rPr>
              <a:t>=135:whole-brain-teachers-of-america&amp;Itemid=105</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242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 y="320040"/>
            <a:ext cx="11757660" cy="6186309"/>
          </a:xfrm>
          <a:prstGeom prst="rect">
            <a:avLst/>
          </a:prstGeom>
        </p:spPr>
        <p:txBody>
          <a:bodyPr wrap="square">
            <a:spAutoFit/>
          </a:bodyPr>
          <a:lstStyle/>
          <a:p>
            <a:pPr algn="ctr"/>
            <a:r>
              <a:rPr lang="en-US" dirty="0" smtClean="0">
                <a:latin typeface="Georgia" panose="02040502050405020303" pitchFamily="18" charset="0"/>
                <a:ea typeface="Calibri" panose="020F0502020204030204" pitchFamily="34" charset="0"/>
                <a:cs typeface="Times New Roman" panose="02020603050405020304" pitchFamily="18" charset="0"/>
              </a:rPr>
              <a:t>References cont’d</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err="1" smtClean="0">
                <a:latin typeface="Georgia" panose="02040502050405020303" pitchFamily="18" charset="0"/>
                <a:ea typeface="Calibri" panose="020F0502020204030204" pitchFamily="34" charset="0"/>
                <a:cs typeface="Times New Roman" panose="02020603050405020304" pitchFamily="18" charset="0"/>
              </a:rPr>
              <a:t>Blahnik</a:t>
            </a:r>
            <a:r>
              <a:rPr lang="en-US" dirty="0">
                <a:latin typeface="Georgia" panose="02040502050405020303" pitchFamily="18" charset="0"/>
                <a:ea typeface="Calibri" panose="020F0502020204030204" pitchFamily="34" charset="0"/>
                <a:cs typeface="Times New Roman" panose="02020603050405020304" pitchFamily="18" charset="0"/>
              </a:rPr>
              <a:t>, M. [Innovative Learning Group] (2014). </a:t>
            </a:r>
            <a:r>
              <a:rPr lang="en-US" i="1" dirty="0">
                <a:latin typeface="Georgia" panose="02040502050405020303" pitchFamily="18" charset="0"/>
                <a:ea typeface="Calibri" panose="020F0502020204030204" pitchFamily="34" charset="0"/>
                <a:cs typeface="Times New Roman" panose="02020603050405020304" pitchFamily="18" charset="0"/>
              </a:rPr>
              <a:t>Behavior: As easy as “A-B-C”.</a:t>
            </a:r>
            <a:r>
              <a:rPr lang="en-US" dirty="0">
                <a:latin typeface="Georgia" panose="02040502050405020303" pitchFamily="18" charset="0"/>
                <a:ea typeface="Calibri" panose="020F0502020204030204" pitchFamily="34" charset="0"/>
                <a:cs typeface="Times New Roman" panose="02020603050405020304" pitchFamily="18" charset="0"/>
              </a:rPr>
              <a:t> [Video file].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https://www.youtube.com/watch?v=bXLdcS3_Hzw</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Buck Institute for Education. (2015). </a:t>
            </a:r>
            <a:r>
              <a:rPr lang="en-US" i="1" dirty="0">
                <a:latin typeface="Georgia" panose="02040502050405020303" pitchFamily="18" charset="0"/>
                <a:ea typeface="Calibri" panose="020F0502020204030204" pitchFamily="34" charset="0"/>
                <a:cs typeface="Times New Roman" panose="02020603050405020304" pitchFamily="18" charset="0"/>
              </a:rPr>
              <a:t>Project based learning: The online resource for PBL</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http://archive.pbl-online.org/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Career Technical Special Populations Training &amp; Resource Education Center. (2012). </a:t>
            </a:r>
            <a:r>
              <a:rPr lang="en-US" i="1" dirty="0">
                <a:latin typeface="Georgia" panose="02040502050405020303" pitchFamily="18" charset="0"/>
                <a:ea typeface="Calibri" panose="020F0502020204030204" pitchFamily="34" charset="0"/>
                <a:cs typeface="Times New Roman" panose="02020603050405020304" pitchFamily="18" charset="0"/>
              </a:rPr>
              <a:t>Universal design for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i="1" dirty="0">
                <a:latin typeface="Georgia" panose="02040502050405020303" pitchFamily="18" charset="0"/>
                <a:ea typeface="Calibri" panose="020F0502020204030204" pitchFamily="34" charset="0"/>
                <a:cs typeface="Times New Roman" panose="02020603050405020304" pitchFamily="18" charset="0"/>
              </a:rPr>
              <a:t>learning strategies in CTE instruction. </a:t>
            </a:r>
            <a:r>
              <a:rPr lang="en-US" dirty="0">
                <a:latin typeface="Georgia" panose="02040502050405020303" pitchFamily="18" charset="0"/>
                <a:ea typeface="Calibri" panose="020F0502020204030204" pitchFamily="34" charset="0"/>
                <a:cs typeface="Times New Roman" panose="02020603050405020304" pitchFamily="18" charset="0"/>
              </a:rPr>
              <a:t>Retrieved from http://ctsp.tamu.edu/videos/videos11/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CTSP_2011_001/</a:t>
            </a:r>
            <a:r>
              <a:rPr lang="en-US" dirty="0" err="1">
                <a:latin typeface="Georgia" panose="02040502050405020303" pitchFamily="18" charset="0"/>
                <a:ea typeface="Calibri" panose="020F0502020204030204" pitchFamily="34" charset="0"/>
                <a:cs typeface="Times New Roman" panose="02020603050405020304" pitchFamily="18" charset="0"/>
              </a:rPr>
              <a:t>index.php</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Craig, A. P. (2015). </a:t>
            </a:r>
            <a:r>
              <a:rPr lang="en-US" i="1" dirty="0">
                <a:latin typeface="Georgia" panose="02040502050405020303" pitchFamily="18" charset="0"/>
                <a:ea typeface="Calibri" panose="020F0502020204030204" pitchFamily="34" charset="0"/>
                <a:cs typeface="Times New Roman" panose="02020603050405020304" pitchFamily="18" charset="0"/>
              </a:rPr>
              <a:t>Stages of prescriptive teaching</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http://www.ehow.com/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list_6648545_stages-prescriptive-teaching.html</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Freundlichteaching</a:t>
            </a:r>
            <a:r>
              <a:rPr lang="en-US" dirty="0">
                <a:latin typeface="Georgia" panose="02040502050405020303" pitchFamily="18" charset="0"/>
                <a:ea typeface="Calibri" panose="020F0502020204030204" pitchFamily="34" charset="0"/>
                <a:cs typeface="Times New Roman" panose="02020603050405020304" pitchFamily="18" charset="0"/>
              </a:rPr>
              <a:t>. [</a:t>
            </a:r>
            <a:r>
              <a:rPr lang="en-US" dirty="0" err="1">
                <a:latin typeface="Georgia" panose="02040502050405020303" pitchFamily="18" charset="0"/>
                <a:ea typeface="Calibri" panose="020F0502020204030204" pitchFamily="34" charset="0"/>
                <a:cs typeface="Times New Roman" panose="02020603050405020304" pitchFamily="18" charset="0"/>
              </a:rPr>
              <a:t>Freundlichteaching</a:t>
            </a:r>
            <a:r>
              <a:rPr lang="en-US" dirty="0">
                <a:latin typeface="Georgia" panose="02040502050405020303" pitchFamily="18" charset="0"/>
                <a:ea typeface="Calibri" panose="020F0502020204030204" pitchFamily="34" charset="0"/>
                <a:cs typeface="Times New Roman" panose="02020603050405020304" pitchFamily="18" charset="0"/>
              </a:rPr>
              <a:t>]. (2010). </a:t>
            </a:r>
            <a:r>
              <a:rPr lang="en-US" i="1" dirty="0">
                <a:latin typeface="Georgia" panose="02040502050405020303" pitchFamily="18" charset="0"/>
                <a:ea typeface="Calibri" panose="020F0502020204030204" pitchFamily="34" charset="0"/>
                <a:cs typeface="Times New Roman" panose="02020603050405020304" pitchFamily="18" charset="0"/>
              </a:rPr>
              <a:t>Whole brain teaching: Grade 1 classroom</a:t>
            </a:r>
            <a:r>
              <a:rPr lang="en-US" dirty="0">
                <a:latin typeface="Georgia" panose="02040502050405020303" pitchFamily="18" charset="0"/>
                <a:ea typeface="Calibri" panose="020F0502020204030204" pitchFamily="34" charset="0"/>
                <a:cs typeface="Times New Roman" panose="02020603050405020304" pitchFamily="18" charset="0"/>
              </a:rPr>
              <a:t>. [Video file].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Retrieved from </a:t>
            </a:r>
            <a:r>
              <a:rPr lang="en-US" u="sng" dirty="0">
                <a:latin typeface="Georgia" panose="02040502050405020303" pitchFamily="18" charset="0"/>
                <a:ea typeface="Calibri" panose="020F0502020204030204" pitchFamily="34" charset="0"/>
                <a:cs typeface="Times New Roman" panose="02020603050405020304" pitchFamily="18" charset="0"/>
              </a:rPr>
              <a:t>https://www.youtube.com/watch?v=aaweXw03kQI</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International Dyslexia Association. (2015). </a:t>
            </a:r>
            <a:r>
              <a:rPr lang="en-US" i="1" dirty="0">
                <a:latin typeface="Georgia" panose="02040502050405020303" pitchFamily="18" charset="0"/>
                <a:ea typeface="Calibri" panose="020F0502020204030204" pitchFamily="34" charset="0"/>
                <a:cs typeface="Times New Roman" panose="02020603050405020304" pitchFamily="18" charset="0"/>
              </a:rPr>
              <a:t>Home page</a:t>
            </a:r>
            <a:r>
              <a:rPr lang="en-US" dirty="0">
                <a:latin typeface="Georgia" panose="02040502050405020303" pitchFamily="18" charset="0"/>
                <a:ea typeface="Calibri" panose="020F0502020204030204" pitchFamily="34" charset="0"/>
                <a:cs typeface="Times New Roman" panose="02020603050405020304" pitchFamily="18" charset="0"/>
              </a:rPr>
              <a:t>. Retrieved from http://eida.org/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Intervention Central. (2015</a:t>
            </a:r>
            <a:r>
              <a:rPr lang="en-US" i="1" dirty="0">
                <a:latin typeface="Georgia" panose="02040502050405020303" pitchFamily="18" charset="0"/>
                <a:ea typeface="Calibri" panose="020F0502020204030204" pitchFamily="34" charset="0"/>
                <a:cs typeface="Times New Roman" panose="02020603050405020304" pitchFamily="18" charset="0"/>
              </a:rPr>
              <a:t>). Curriculum based measurement warehouse: Reading, math, and other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i="1" dirty="0">
                <a:latin typeface="Georgia" panose="02040502050405020303" pitchFamily="18" charset="0"/>
                <a:ea typeface="Calibri" panose="020F0502020204030204" pitchFamily="34" charset="0"/>
                <a:cs typeface="Times New Roman" panose="02020603050405020304" pitchFamily="18" charset="0"/>
              </a:rPr>
              <a:t>academic assessments. </a:t>
            </a:r>
            <a:r>
              <a:rPr lang="en-US" dirty="0">
                <a:latin typeface="Georgia" panose="02040502050405020303" pitchFamily="18" charset="0"/>
                <a:ea typeface="Calibri" panose="020F0502020204030204" pitchFamily="34" charset="0"/>
                <a:cs typeface="Times New Roman" panose="02020603050405020304" pitchFamily="18" charset="0"/>
              </a:rPr>
              <a:t>Retrieved from www.interventioncentral.org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810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Project Overview and Plan</a:t>
            </a:r>
            <a:endParaRPr lang="en-US" dirty="0"/>
          </a:p>
        </p:txBody>
      </p:sp>
      <p:sp>
        <p:nvSpPr>
          <p:cNvPr id="14" name="Content Placeholder 13"/>
          <p:cNvSpPr>
            <a:spLocks noGrp="1"/>
          </p:cNvSpPr>
          <p:nvPr>
            <p:ph idx="1"/>
          </p:nvPr>
        </p:nvSpPr>
        <p:spPr>
          <a:xfrm>
            <a:off x="1104900" y="1600200"/>
            <a:ext cx="9982200" cy="2217420"/>
          </a:xfrm>
        </p:spPr>
        <p:txBody>
          <a:bodyPr/>
          <a:lstStyle/>
          <a:p>
            <a:r>
              <a:rPr lang="en-US" dirty="0" smtClean="0"/>
              <a:t>There were 48 online links provided in the syllabus to accompany our reading and chapter projects.</a:t>
            </a:r>
          </a:p>
          <a:p>
            <a:r>
              <a:rPr lang="en-US" dirty="0" smtClean="0"/>
              <a:t>I provided you with a review of each one and highlights of the main ideas and topics. </a:t>
            </a:r>
          </a:p>
          <a:p>
            <a:r>
              <a:rPr lang="en-US" dirty="0" smtClean="0"/>
              <a:t>I will review with you what I found to be the most helpful links under each topic. </a:t>
            </a:r>
          </a:p>
          <a:p>
            <a:r>
              <a:rPr lang="en-US" dirty="0" smtClean="0"/>
              <a:t>I will also introduce you to a few extra resources that I found beneficial.</a:t>
            </a:r>
            <a:endParaRPr lang="en-US"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509" y="4244658"/>
            <a:ext cx="4879464" cy="2239754"/>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 y="394692"/>
            <a:ext cx="11871960" cy="6463308"/>
          </a:xfrm>
          <a:prstGeom prst="rect">
            <a:avLst/>
          </a:prstGeom>
        </p:spPr>
        <p:txBody>
          <a:bodyPr wrap="square">
            <a:spAutoFit/>
          </a:bodyPr>
          <a:lstStyle/>
          <a:p>
            <a:pPr algn="ctr"/>
            <a:r>
              <a:rPr lang="en-US" dirty="0" smtClean="0">
                <a:latin typeface="Georgia" panose="02040502050405020303" pitchFamily="18" charset="0"/>
                <a:ea typeface="Calibri" panose="020F0502020204030204" pitchFamily="34" charset="0"/>
                <a:cs typeface="Times New Roman" panose="02020603050405020304" pitchFamily="18" charset="0"/>
              </a:rPr>
              <a:t>References cont’d</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smtClean="0">
                <a:latin typeface="Georgia" panose="02040502050405020303" pitchFamily="18" charset="0"/>
                <a:ea typeface="Calibri" panose="020F0502020204030204" pitchFamily="34" charset="0"/>
                <a:cs typeface="Times New Roman" panose="02020603050405020304" pitchFamily="18" charset="0"/>
              </a:rPr>
              <a:t>Intervention </a:t>
            </a:r>
            <a:r>
              <a:rPr lang="en-US" dirty="0">
                <a:latin typeface="Georgia" panose="02040502050405020303" pitchFamily="18" charset="0"/>
                <a:ea typeface="Calibri" panose="020F0502020204030204" pitchFamily="34" charset="0"/>
                <a:cs typeface="Times New Roman" panose="02020603050405020304" pitchFamily="18" charset="0"/>
              </a:rPr>
              <a:t>Central. (2015). </a:t>
            </a:r>
            <a:r>
              <a:rPr lang="en-US" i="1" dirty="0">
                <a:latin typeface="Georgia" panose="02040502050405020303" pitchFamily="18" charset="0"/>
                <a:ea typeface="Calibri" panose="020F0502020204030204" pitchFamily="34" charset="0"/>
                <a:cs typeface="Times New Roman" panose="02020603050405020304" pitchFamily="18" charset="0"/>
              </a:rPr>
              <a:t>Response to Intervention – RTI resources.</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r>
              <a:rPr lang="en-US" dirty="0" smtClean="0">
                <a:latin typeface="Georgia" panose="02040502050405020303" pitchFamily="18" charset="0"/>
                <a:ea typeface="Calibri" panose="020F0502020204030204" pitchFamily="34" charset="0"/>
                <a:cs typeface="Times New Roman" panose="02020603050405020304" pitchFamily="18" charset="0"/>
              </a:rPr>
              <a:t>        www.interventioncentral.org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The IRIS Center for Training Enhancements. (2004). </a:t>
            </a:r>
            <a:r>
              <a:rPr lang="en-US" i="1" dirty="0">
                <a:latin typeface="Georgia" panose="02040502050405020303" pitchFamily="18" charset="0"/>
                <a:ea typeface="Calibri" panose="020F0502020204030204" pitchFamily="34" charset="0"/>
                <a:cs typeface="Times New Roman" panose="02020603050405020304" pitchFamily="18" charset="0"/>
              </a:rPr>
              <a:t>Accommodations: Instructional and testing supports for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i="1" dirty="0">
                <a:latin typeface="Georgia" panose="02040502050405020303" pitchFamily="18" charset="0"/>
                <a:ea typeface="Calibri" panose="020F0502020204030204" pitchFamily="34" charset="0"/>
                <a:cs typeface="Times New Roman" panose="02020603050405020304" pitchFamily="18" charset="0"/>
              </a:rPr>
              <a:t>students with disabilities.</a:t>
            </a:r>
            <a:r>
              <a:rPr lang="en-US" dirty="0">
                <a:latin typeface="Georgia" panose="02040502050405020303" pitchFamily="18" charset="0"/>
                <a:ea typeface="Calibri" panose="020F0502020204030204" pitchFamily="34" charset="0"/>
                <a:cs typeface="Times New Roman" panose="02020603050405020304" pitchFamily="18" charset="0"/>
              </a:rPr>
              <a:t> Retrieved from http://iris.peabody.vanderbilt.edu/module/acc/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The IRIS Center for Training Enhancements. (2004). </a:t>
            </a:r>
            <a:r>
              <a:rPr lang="en-US" i="1" dirty="0">
                <a:latin typeface="Georgia" panose="02040502050405020303" pitchFamily="18" charset="0"/>
                <a:ea typeface="Calibri" panose="020F0502020204030204" pitchFamily="34" charset="0"/>
                <a:cs typeface="Times New Roman" panose="02020603050405020304" pitchFamily="18" charset="0"/>
              </a:rPr>
              <a:t>Classroom assessment (part 1): An introduction to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i="1" dirty="0">
                <a:latin typeface="Georgia" panose="02040502050405020303" pitchFamily="18" charset="0"/>
                <a:ea typeface="Calibri" panose="020F0502020204030204" pitchFamily="34" charset="0"/>
                <a:cs typeface="Times New Roman" panose="02020603050405020304" pitchFamily="18" charset="0"/>
              </a:rPr>
              <a:t>monitoring academic achievement in the classroom</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http://iris.peabody.vanderbilt.edu/module/gpm/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The IRIS Center for Training Enhancements. (2004). </a:t>
            </a:r>
            <a:r>
              <a:rPr lang="en-US" i="1" dirty="0">
                <a:latin typeface="Georgia" panose="02040502050405020303" pitchFamily="18" charset="0"/>
                <a:ea typeface="Calibri" panose="020F0502020204030204" pitchFamily="34" charset="0"/>
                <a:cs typeface="Times New Roman" panose="02020603050405020304" pitchFamily="18" charset="0"/>
              </a:rPr>
              <a:t>Classroom assessment (part 1): An introduction to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i="1" dirty="0">
                <a:latin typeface="Georgia" panose="02040502050405020303" pitchFamily="18" charset="0"/>
                <a:ea typeface="Calibri" panose="020F0502020204030204" pitchFamily="34" charset="0"/>
                <a:cs typeface="Times New Roman" panose="02020603050405020304" pitchFamily="18" charset="0"/>
              </a:rPr>
              <a:t>monitoring academic achievement in the classroom</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http://iris.peabody.vanderbilt.edu/module/rpm/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The IRIS Center for Training Enhancements. (2004). </a:t>
            </a:r>
            <a:r>
              <a:rPr lang="en-US" i="1" dirty="0">
                <a:latin typeface="Georgia" panose="02040502050405020303" pitchFamily="18" charset="0"/>
                <a:ea typeface="Calibri" panose="020F0502020204030204" pitchFamily="34" charset="0"/>
                <a:cs typeface="Times New Roman" panose="02020603050405020304" pitchFamily="18" charset="0"/>
              </a:rPr>
              <a:t>The pre-referral process: Procedures for supporting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i="1" dirty="0">
                <a:latin typeface="Georgia" panose="02040502050405020303" pitchFamily="18" charset="0"/>
                <a:ea typeface="Calibri" panose="020F0502020204030204" pitchFamily="34" charset="0"/>
                <a:cs typeface="Times New Roman" panose="02020603050405020304" pitchFamily="18" charset="0"/>
              </a:rPr>
              <a:t>students with academic and behavioral concerns.</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http://iris.peabody.vanderbilt.edu/module/preref/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The IRIS Center for Training Enhancements. (2004). </a:t>
            </a:r>
            <a:r>
              <a:rPr lang="en-US" i="1" dirty="0">
                <a:latin typeface="Georgia" panose="02040502050405020303" pitchFamily="18" charset="0"/>
                <a:ea typeface="Calibri" panose="020F0502020204030204" pitchFamily="34" charset="0"/>
                <a:cs typeface="Times New Roman" panose="02020603050405020304" pitchFamily="18" charset="0"/>
              </a:rPr>
              <a:t>Using learning strategies to enhance student learning</a:t>
            </a:r>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Retrieved from http://iris.peabody.vanderbilt.edu/module/srs/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471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 y="369511"/>
            <a:ext cx="11780520" cy="6186309"/>
          </a:xfrm>
          <a:prstGeom prst="rect">
            <a:avLst/>
          </a:prstGeom>
        </p:spPr>
        <p:txBody>
          <a:bodyPr wrap="square">
            <a:spAutoFit/>
          </a:bodyPr>
          <a:lstStyle/>
          <a:p>
            <a:pPr algn="ctr"/>
            <a:r>
              <a:rPr lang="en-US" dirty="0" smtClean="0">
                <a:latin typeface="Georgia" panose="02040502050405020303" pitchFamily="18" charset="0"/>
                <a:ea typeface="Calibri" panose="020F0502020204030204" pitchFamily="34" charset="0"/>
                <a:cs typeface="Times New Roman" panose="02020603050405020304" pitchFamily="18" charset="0"/>
              </a:rPr>
              <a:t>References cont’d</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smtClean="0">
                <a:latin typeface="Georgia" panose="02040502050405020303" pitchFamily="18" charset="0"/>
                <a:ea typeface="Calibri" panose="020F0502020204030204" pitchFamily="34" charset="0"/>
                <a:cs typeface="Times New Roman" panose="02020603050405020304" pitchFamily="18" charset="0"/>
              </a:rPr>
              <a:t>The </a:t>
            </a:r>
            <a:r>
              <a:rPr lang="en-US" dirty="0">
                <a:latin typeface="Georgia" panose="02040502050405020303" pitchFamily="18" charset="0"/>
                <a:ea typeface="Calibri" panose="020F0502020204030204" pitchFamily="34" charset="0"/>
                <a:cs typeface="Times New Roman" panose="02020603050405020304" pitchFamily="18" charset="0"/>
              </a:rPr>
              <a:t>IRIS Center for Training Enhancements. (2004). </a:t>
            </a:r>
            <a:r>
              <a:rPr lang="en-US" i="1" dirty="0">
                <a:latin typeface="Georgia" panose="02040502050405020303" pitchFamily="18" charset="0"/>
                <a:ea typeface="Calibri" panose="020F0502020204030204" pitchFamily="34" charset="0"/>
                <a:cs typeface="Times New Roman" panose="02020603050405020304" pitchFamily="18" charset="0"/>
              </a:rPr>
              <a:t>What do you see? Perceptions of disability.</a:t>
            </a:r>
            <a:r>
              <a:rPr lang="en-US" dirty="0">
                <a:latin typeface="Georgia" panose="02040502050405020303" pitchFamily="18" charset="0"/>
                <a:ea typeface="Calibri" panose="020F0502020204030204" pitchFamily="34" charset="0"/>
                <a:cs typeface="Times New Roman" panose="02020603050405020304" pitchFamily="18" charset="0"/>
              </a:rPr>
              <a:t> Retrieved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from http://iris.peabody.vanderbilt.edu/module/da-5/</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Lapkin</a:t>
            </a:r>
            <a:r>
              <a:rPr lang="en-US" dirty="0">
                <a:latin typeface="Georgia" panose="02040502050405020303" pitchFamily="18" charset="0"/>
                <a:ea typeface="Calibri" panose="020F0502020204030204" pitchFamily="34" charset="0"/>
                <a:cs typeface="Times New Roman" panose="02020603050405020304" pitchFamily="18" charset="0"/>
              </a:rPr>
              <a:t>, E. (2015). </a:t>
            </a:r>
            <a:r>
              <a:rPr lang="en-US" i="1" dirty="0">
                <a:latin typeface="Georgia" panose="02040502050405020303" pitchFamily="18" charset="0"/>
                <a:ea typeface="Calibri" panose="020F0502020204030204" pitchFamily="34" charset="0"/>
                <a:cs typeface="Times New Roman" panose="02020603050405020304" pitchFamily="18" charset="0"/>
              </a:rPr>
              <a:t>Understanding Dyslexia</a:t>
            </a:r>
            <a:r>
              <a:rPr lang="en-US" dirty="0">
                <a:latin typeface="Georgia" panose="02040502050405020303" pitchFamily="18" charset="0"/>
                <a:ea typeface="Calibri" panose="020F0502020204030204" pitchFamily="34" charset="0"/>
                <a:cs typeface="Times New Roman" panose="02020603050405020304" pitchFamily="18" charset="0"/>
              </a:rPr>
              <a:t>. Retrieved from https://www.understood.org/en/learning-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attention-issues/child-</a:t>
            </a:r>
            <a:r>
              <a:rPr lang="en-US" dirty="0" err="1">
                <a:latin typeface="Georgia" panose="02040502050405020303" pitchFamily="18" charset="0"/>
                <a:ea typeface="Calibri" panose="020F0502020204030204" pitchFamily="34" charset="0"/>
                <a:cs typeface="Times New Roman" panose="02020603050405020304" pitchFamily="18" charset="0"/>
              </a:rPr>
              <a:t>learningdisabilities</a:t>
            </a:r>
            <a:r>
              <a:rPr lang="en-US" dirty="0">
                <a:latin typeface="Georgia" panose="02040502050405020303" pitchFamily="18" charset="0"/>
                <a:ea typeface="Calibri" panose="020F0502020204030204" pitchFamily="34" charset="0"/>
                <a:cs typeface="Times New Roman" panose="02020603050405020304" pitchFamily="18" charset="0"/>
              </a:rPr>
              <a:t>/dyslexia/understanding-dyslexia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LD Info.com. (2013). </a:t>
            </a:r>
            <a:r>
              <a:rPr lang="en-US" i="1" dirty="0">
                <a:latin typeface="Georgia" panose="02040502050405020303" pitchFamily="18" charset="0"/>
                <a:ea typeface="Calibri" panose="020F0502020204030204" pitchFamily="34" charset="0"/>
                <a:cs typeface="Times New Roman" panose="02020603050405020304" pitchFamily="18" charset="0"/>
              </a:rPr>
              <a:t>Dysgraphia: What it is and what it isn’t.</a:t>
            </a:r>
            <a:r>
              <a:rPr lang="en-US" dirty="0">
                <a:latin typeface="Georgia" panose="02040502050405020303" pitchFamily="18" charset="0"/>
                <a:ea typeface="Calibri" panose="020F0502020204030204" pitchFamily="34" charset="0"/>
                <a:cs typeface="Times New Roman" panose="02020603050405020304" pitchFamily="18" charset="0"/>
              </a:rPr>
              <a:t> Retrieved from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Georgia" panose="02040502050405020303" pitchFamily="18" charset="0"/>
                <a:ea typeface="Calibri" panose="020F0502020204030204" pitchFamily="34" charset="0"/>
                <a:cs typeface="Times New Roman" panose="02020603050405020304" pitchFamily="18" charset="0"/>
              </a:rPr>
              <a:t>http://www.ldinfo.com/dysgraphia.htm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LD info.com. (2013). </a:t>
            </a:r>
            <a:r>
              <a:rPr lang="en-US" i="1" dirty="0">
                <a:latin typeface="Georgia" panose="02040502050405020303" pitchFamily="18" charset="0"/>
                <a:ea typeface="Calibri" panose="020F0502020204030204" pitchFamily="34" charset="0"/>
                <a:cs typeface="Times New Roman" panose="02020603050405020304" pitchFamily="18" charset="0"/>
              </a:rPr>
              <a:t>Dyscalculia: What it is and what it isn’t</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http://www.ldinfo.com/dyscalculia.htm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LD Online. (2013). </a:t>
            </a:r>
            <a:r>
              <a:rPr lang="en-US" i="1" dirty="0">
                <a:latin typeface="Georgia" panose="02040502050405020303" pitchFamily="18" charset="0"/>
                <a:ea typeface="Calibri" panose="020F0502020204030204" pitchFamily="34" charset="0"/>
                <a:cs typeface="Times New Roman" panose="02020603050405020304" pitchFamily="18" charset="0"/>
              </a:rPr>
              <a:t>CPI online entry/scoring area rating of executive functioning</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http://www.ldinfo.com/cpi-online.htm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Learning Reviews. (2013). </a:t>
            </a:r>
            <a:r>
              <a:rPr lang="en-US" i="1" dirty="0">
                <a:latin typeface="Georgia" panose="02040502050405020303" pitchFamily="18" charset="0"/>
                <a:ea typeface="Calibri" panose="020F0502020204030204" pitchFamily="34" charset="0"/>
                <a:cs typeface="Times New Roman" panose="02020603050405020304" pitchFamily="18" charset="0"/>
              </a:rPr>
              <a:t>Project based learning ideas, lesson plans, examples, templates</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http://www.learningreviews.com/Project-Based-Learning-Lesson-Plans.html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Mackens</a:t>
            </a:r>
            <a:r>
              <a:rPr lang="en-US" dirty="0">
                <a:latin typeface="Georgia" panose="02040502050405020303" pitchFamily="18" charset="0"/>
                <a:ea typeface="Calibri" panose="020F0502020204030204" pitchFamily="34" charset="0"/>
                <a:cs typeface="Times New Roman" panose="02020603050405020304" pitchFamily="18" charset="0"/>
              </a:rPr>
              <a:t>. [</a:t>
            </a:r>
            <a:r>
              <a:rPr lang="en-US" dirty="0" err="1">
                <a:latin typeface="Georgia" panose="02040502050405020303" pitchFamily="18" charset="0"/>
                <a:ea typeface="Calibri" panose="020F0502020204030204" pitchFamily="34" charset="0"/>
                <a:cs typeface="Times New Roman" panose="02020603050405020304" pitchFamily="18" charset="0"/>
              </a:rPr>
              <a:t>roxishayne</a:t>
            </a:r>
            <a:r>
              <a:rPr lang="en-US" dirty="0">
                <a:latin typeface="Georgia" panose="02040502050405020303" pitchFamily="18" charset="0"/>
                <a:ea typeface="Calibri" panose="020F0502020204030204" pitchFamily="34" charset="0"/>
                <a:cs typeface="Times New Roman" panose="02020603050405020304" pitchFamily="18" charset="0"/>
              </a:rPr>
              <a:t>]. (2011). </a:t>
            </a:r>
            <a:r>
              <a:rPr lang="en-US" i="1" dirty="0">
                <a:latin typeface="Georgia" panose="02040502050405020303" pitchFamily="18" charset="0"/>
                <a:ea typeface="Calibri" panose="020F0502020204030204" pitchFamily="34" charset="0"/>
                <a:cs typeface="Times New Roman" panose="02020603050405020304" pitchFamily="18" charset="0"/>
              </a:rPr>
              <a:t>Whole brain teaching, high school – The basics</a:t>
            </a:r>
            <a:r>
              <a:rPr lang="en-US" dirty="0">
                <a:latin typeface="Georgia" panose="02040502050405020303" pitchFamily="18" charset="0"/>
                <a:ea typeface="Calibri" panose="020F0502020204030204" pitchFamily="34" charset="0"/>
                <a:cs typeface="Times New Roman" panose="02020603050405020304" pitchFamily="18" charset="0"/>
              </a:rPr>
              <a:t>. [Video file].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https://www.youtube.com/watch?v=zQd0aZ5RNzw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58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 y="394692"/>
            <a:ext cx="11849100" cy="6463308"/>
          </a:xfrm>
          <a:prstGeom prst="rect">
            <a:avLst/>
          </a:prstGeom>
        </p:spPr>
        <p:txBody>
          <a:bodyPr wrap="square">
            <a:spAutoFit/>
          </a:bodyPr>
          <a:lstStyle/>
          <a:p>
            <a:pPr algn="ctr"/>
            <a:r>
              <a:rPr lang="en-US" dirty="0" smtClean="0">
                <a:latin typeface="Georgia" panose="02040502050405020303" pitchFamily="18" charset="0"/>
                <a:ea typeface="Calibri" panose="020F0502020204030204" pitchFamily="34" charset="0"/>
                <a:cs typeface="Times New Roman" panose="02020603050405020304" pitchFamily="18" charset="0"/>
              </a:rPr>
              <a:t>References cont’d</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smtClean="0">
                <a:latin typeface="Georgia" panose="02040502050405020303" pitchFamily="18" charset="0"/>
                <a:ea typeface="Calibri" panose="020F0502020204030204" pitchFamily="34" charset="0"/>
                <a:cs typeface="Times New Roman" panose="02020603050405020304" pitchFamily="18" charset="0"/>
              </a:rPr>
              <a:t>Maryland </a:t>
            </a:r>
            <a:r>
              <a:rPr lang="en-US" dirty="0">
                <a:latin typeface="Georgia" panose="02040502050405020303" pitchFamily="18" charset="0"/>
                <a:ea typeface="Calibri" panose="020F0502020204030204" pitchFamily="34" charset="0"/>
                <a:cs typeface="Times New Roman" panose="02020603050405020304" pitchFamily="18" charset="0"/>
              </a:rPr>
              <a:t>Learning Links. (2015). </a:t>
            </a:r>
            <a:r>
              <a:rPr lang="en-US" i="1" dirty="0">
                <a:latin typeface="Georgia" panose="02040502050405020303" pitchFamily="18" charset="0"/>
                <a:ea typeface="Calibri" panose="020F0502020204030204" pitchFamily="34" charset="0"/>
                <a:cs typeface="Times New Roman" panose="02020603050405020304" pitchFamily="18" charset="0"/>
              </a:rPr>
              <a:t>Universal design for learning (UDL)</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 http://marylandlearninglinks.org/950</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The National Center for Learning Disabilities. (2012). </a:t>
            </a:r>
            <a:r>
              <a:rPr lang="en-US" i="1" dirty="0">
                <a:latin typeface="Georgia" panose="02040502050405020303" pitchFamily="18" charset="0"/>
                <a:ea typeface="Calibri" panose="020F0502020204030204" pitchFamily="34" charset="0"/>
                <a:cs typeface="Times New Roman" panose="02020603050405020304" pitchFamily="18" charset="0"/>
              </a:rPr>
              <a:t>What is dysgraphia?</a:t>
            </a:r>
            <a:r>
              <a:rPr lang="en-US" dirty="0">
                <a:latin typeface="Georgia" panose="02040502050405020303" pitchFamily="18" charset="0"/>
                <a:ea typeface="Calibri" panose="020F0502020204030204" pitchFamily="34" charset="0"/>
                <a:cs typeface="Times New Roman" panose="02020603050405020304" pitchFamily="18" charset="0"/>
              </a:rPr>
              <a:t> [Video file].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https://www.youtube.com/watch?v=jmBg_BvDL-c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The National Center on Accessible Information Technology in Education. (2015). </a:t>
            </a:r>
            <a:r>
              <a:rPr lang="en-US" i="1" dirty="0">
                <a:latin typeface="Georgia" panose="02040502050405020303" pitchFamily="18" charset="0"/>
                <a:ea typeface="Calibri" panose="020F0502020204030204" pitchFamily="34" charset="0"/>
                <a:cs typeface="Times New Roman" panose="02020603050405020304" pitchFamily="18" charset="0"/>
              </a:rPr>
              <a:t>About </a:t>
            </a:r>
            <a:r>
              <a:rPr lang="en-US" i="1" dirty="0" err="1">
                <a:latin typeface="Georgia" panose="02040502050405020303" pitchFamily="18" charset="0"/>
                <a:ea typeface="Calibri" panose="020F0502020204030204" pitchFamily="34" charset="0"/>
                <a:cs typeface="Times New Roman" panose="02020603050405020304" pitchFamily="18" charset="0"/>
              </a:rPr>
              <a:t>AccessIT</a:t>
            </a:r>
            <a:r>
              <a:rPr lang="en-US" dirty="0">
                <a:latin typeface="Georgia" panose="02040502050405020303" pitchFamily="18" charset="0"/>
                <a:ea typeface="Calibri" panose="020F0502020204030204" pitchFamily="34" charset="0"/>
                <a:cs typeface="Times New Roman" panose="02020603050405020304" pitchFamily="18" charset="0"/>
              </a:rPr>
              <a:t>. Retrieved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from http://www.washington.edu/accessit/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National Center on Universal Design for Learning. (2012). </a:t>
            </a:r>
            <a:r>
              <a:rPr lang="en-US" i="1" dirty="0">
                <a:latin typeface="Georgia" panose="02040502050405020303" pitchFamily="18" charset="0"/>
                <a:ea typeface="Calibri" panose="020F0502020204030204" pitchFamily="34" charset="0"/>
                <a:cs typeface="Times New Roman" panose="02020603050405020304" pitchFamily="18" charset="0"/>
              </a:rPr>
              <a:t>Texas</a:t>
            </a:r>
            <a:r>
              <a:rPr lang="en-US" dirty="0">
                <a:latin typeface="Georgia" panose="02040502050405020303" pitchFamily="18" charset="0"/>
                <a:ea typeface="Calibri" panose="020F0502020204030204" pitchFamily="34" charset="0"/>
                <a:cs typeface="Times New Roman" panose="02020603050405020304" pitchFamily="18" charset="0"/>
              </a:rPr>
              <a:t>. Retrieved from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 http://www.udlcenter.org/advocacy/state/texas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Pacer. (2004). </a:t>
            </a:r>
            <a:r>
              <a:rPr lang="en-US" i="1" dirty="0">
                <a:latin typeface="Georgia" panose="02040502050405020303" pitchFamily="18" charset="0"/>
                <a:ea typeface="Calibri" panose="020F0502020204030204" pitchFamily="34" charset="0"/>
                <a:cs typeface="Times New Roman" panose="02020603050405020304" pitchFamily="18" charset="0"/>
              </a:rPr>
              <a:t>Assistive technology case studies worksheet</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http://www.pacer.org/C3/</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curriculum/session4/handouts/Assistive%20Technology%20Case%20Studies%20Worksheet.pdf</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Patino</a:t>
            </a:r>
            <a:r>
              <a:rPr lang="en-US" dirty="0">
                <a:latin typeface="Georgia" panose="02040502050405020303" pitchFamily="18" charset="0"/>
                <a:ea typeface="Calibri" panose="020F0502020204030204" pitchFamily="34" charset="0"/>
                <a:cs typeface="Times New Roman" panose="02020603050405020304" pitchFamily="18" charset="0"/>
              </a:rPr>
              <a:t>, E. (2015). </a:t>
            </a:r>
            <a:r>
              <a:rPr lang="en-US" i="1" dirty="0">
                <a:latin typeface="Georgia" panose="02040502050405020303" pitchFamily="18" charset="0"/>
                <a:ea typeface="Calibri" panose="020F0502020204030204" pitchFamily="34" charset="0"/>
                <a:cs typeface="Times New Roman" panose="02020603050405020304" pitchFamily="18" charset="0"/>
              </a:rPr>
              <a:t>Understanding dysgraphia</a:t>
            </a:r>
            <a:r>
              <a:rPr lang="en-US" dirty="0">
                <a:latin typeface="Georgia" panose="02040502050405020303" pitchFamily="18" charset="0"/>
                <a:ea typeface="Calibri" panose="020F0502020204030204" pitchFamily="34" charset="0"/>
                <a:cs typeface="Times New Roman" panose="02020603050405020304" pitchFamily="18" charset="0"/>
              </a:rPr>
              <a:t>. Retrieved from https://www.understood.org/en/learning-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attention-issues/child-learning-disabilities/dysgraphia/understanding-dysgraphia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PBS Parents. (2015). </a:t>
            </a:r>
            <a:r>
              <a:rPr lang="en-US" i="1" dirty="0">
                <a:latin typeface="Georgia" panose="02040502050405020303" pitchFamily="18" charset="0"/>
                <a:ea typeface="Calibri" panose="020F0502020204030204" pitchFamily="34" charset="0"/>
                <a:cs typeface="Times New Roman" panose="02020603050405020304" pitchFamily="18" charset="0"/>
              </a:rPr>
              <a:t>Assistive technology</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http://www.pbs.org/parents/education/learning-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disabilities/strategies-for-learning-disabilities/assistive-technology/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525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 y="181273"/>
            <a:ext cx="11780520" cy="6463308"/>
          </a:xfrm>
          <a:prstGeom prst="rect">
            <a:avLst/>
          </a:prstGeom>
        </p:spPr>
        <p:txBody>
          <a:bodyPr wrap="square">
            <a:spAutoFit/>
          </a:bodyPr>
          <a:lstStyle/>
          <a:p>
            <a:pPr algn="ctr"/>
            <a:r>
              <a:rPr lang="en-US" dirty="0" smtClean="0">
                <a:latin typeface="Georgia" panose="02040502050405020303" pitchFamily="18" charset="0"/>
                <a:ea typeface="Calibri" panose="020F0502020204030204" pitchFamily="34" charset="0"/>
                <a:cs typeface="Times New Roman" panose="02020603050405020304" pitchFamily="18" charset="0"/>
              </a:rPr>
              <a:t>References cont’d</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smtClean="0">
                <a:latin typeface="Georgia" panose="02040502050405020303" pitchFamily="18" charset="0"/>
                <a:ea typeface="Calibri" panose="020F0502020204030204" pitchFamily="34" charset="0"/>
                <a:cs typeface="Times New Roman" panose="02020603050405020304" pitchFamily="18" charset="0"/>
              </a:rPr>
              <a:t>Queen</a:t>
            </a:r>
            <a:r>
              <a:rPr lang="en-US" dirty="0">
                <a:latin typeface="Georgia" panose="02040502050405020303" pitchFamily="18" charset="0"/>
                <a:ea typeface="Calibri" panose="020F0502020204030204" pitchFamily="34" charset="0"/>
                <a:cs typeface="Times New Roman" panose="02020603050405020304" pitchFamily="18" charset="0"/>
              </a:rPr>
              <a:t>, A. [Ashley Queen]. (2013). </a:t>
            </a:r>
            <a:r>
              <a:rPr lang="en-US" i="1" dirty="0">
                <a:latin typeface="Georgia" panose="02040502050405020303" pitchFamily="18" charset="0"/>
                <a:ea typeface="Calibri" panose="020F0502020204030204" pitchFamily="34" charset="0"/>
                <a:cs typeface="Times New Roman" panose="02020603050405020304" pitchFamily="18" charset="0"/>
              </a:rPr>
              <a:t>What does the teacher say?</a:t>
            </a:r>
            <a:r>
              <a:rPr lang="en-US" dirty="0">
                <a:latin typeface="Georgia" panose="02040502050405020303" pitchFamily="18" charset="0"/>
                <a:ea typeface="Calibri" panose="020F0502020204030204" pitchFamily="34" charset="0"/>
                <a:cs typeface="Times New Roman" panose="02020603050405020304" pitchFamily="18" charset="0"/>
              </a:rPr>
              <a:t> [Video file].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https://www.youtube.com/watch?v=w_hph89OA8I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Region 18 Education Service Center. (2012). </a:t>
            </a:r>
            <a:r>
              <a:rPr lang="en-US" i="1" dirty="0">
                <a:latin typeface="Georgia" panose="02040502050405020303" pitchFamily="18" charset="0"/>
                <a:ea typeface="Calibri" panose="020F0502020204030204" pitchFamily="34" charset="0"/>
                <a:cs typeface="Times New Roman" panose="02020603050405020304" pitchFamily="18" charset="0"/>
              </a:rPr>
              <a:t>A guide to the admission, review, and dismissal process</a:t>
            </a:r>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Retrieved from https://framework.esc18.net/Documents/ARD%20Guide%20March2012.pdf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Reading Rockets. (2015). </a:t>
            </a:r>
            <a:r>
              <a:rPr lang="en-US" i="1" dirty="0">
                <a:latin typeface="Georgia" panose="02040502050405020303" pitchFamily="18" charset="0"/>
                <a:ea typeface="Calibri" panose="020F0502020204030204" pitchFamily="34" charset="0"/>
                <a:cs typeface="Times New Roman" panose="02020603050405020304" pitchFamily="18" charset="0"/>
              </a:rPr>
              <a:t>Reading and the brain</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http://www.readingrockets.org/shows/launching/brain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Research-Based Education Strategies &amp; Methods. (2012). </a:t>
            </a:r>
            <a:r>
              <a:rPr lang="en-US" i="1" dirty="0">
                <a:latin typeface="Georgia" panose="02040502050405020303" pitchFamily="18" charset="0"/>
                <a:ea typeface="Calibri" panose="020F0502020204030204" pitchFamily="34" charset="0"/>
                <a:cs typeface="Times New Roman" panose="02020603050405020304" pitchFamily="18" charset="0"/>
              </a:rPr>
              <a:t>Concrete representational abstract (CRA)</a:t>
            </a:r>
            <a:r>
              <a:rPr lang="en-US" dirty="0">
                <a:latin typeface="Georgia" panose="02040502050405020303" pitchFamily="18" charset="0"/>
                <a:ea typeface="Calibri" panose="020F0502020204030204" pitchFamily="34" charset="0"/>
                <a:cs typeface="Times New Roman" panose="02020603050405020304" pitchFamily="18" charset="0"/>
              </a:rPr>
              <a:t>. Retrieved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from https://makingeducationfun.wordpress.com/2012/04/29/concrete-representational-abstract-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err="1">
                <a:latin typeface="Georgia" panose="02040502050405020303" pitchFamily="18" charset="0"/>
                <a:ea typeface="Calibri" panose="020F0502020204030204" pitchFamily="34" charset="0"/>
                <a:cs typeface="Times New Roman" panose="02020603050405020304" pitchFamily="18" charset="0"/>
              </a:rPr>
              <a:t>cra</a:t>
            </a:r>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RTI Action Network. (2015). </a:t>
            </a:r>
            <a:r>
              <a:rPr lang="en-US" i="1" dirty="0">
                <a:latin typeface="Georgia" panose="02040502050405020303" pitchFamily="18" charset="0"/>
                <a:ea typeface="Calibri" panose="020F0502020204030204" pitchFamily="34" charset="0"/>
                <a:cs typeface="Times New Roman" panose="02020603050405020304" pitchFamily="18" charset="0"/>
              </a:rPr>
              <a:t>What is RTI?</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http://www.rtinetwork.org/learn/what/whatisrti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SmartBrief</a:t>
            </a:r>
            <a:r>
              <a:rPr lang="en-US" dirty="0">
                <a:latin typeface="Georgia" panose="02040502050405020303" pitchFamily="18" charset="0"/>
                <a:ea typeface="Calibri" panose="020F0502020204030204" pitchFamily="34" charset="0"/>
                <a:cs typeface="Times New Roman" panose="02020603050405020304" pitchFamily="18" charset="0"/>
              </a:rPr>
              <a:t>. (2015). </a:t>
            </a:r>
            <a:r>
              <a:rPr lang="en-US" i="1" dirty="0">
                <a:latin typeface="Georgia" panose="02040502050405020303" pitchFamily="18" charset="0"/>
                <a:ea typeface="Calibri" panose="020F0502020204030204" pitchFamily="34" charset="0"/>
                <a:cs typeface="Times New Roman" panose="02020603050405020304" pitchFamily="18" charset="0"/>
              </a:rPr>
              <a:t>Sign up for </a:t>
            </a:r>
            <a:r>
              <a:rPr lang="en-US" i="1" dirty="0" err="1">
                <a:latin typeface="Georgia" panose="02040502050405020303" pitchFamily="18" charset="0"/>
                <a:ea typeface="Calibri" panose="020F0502020204030204" pitchFamily="34" charset="0"/>
                <a:cs typeface="Times New Roman" panose="02020603050405020304" pitchFamily="18" charset="0"/>
              </a:rPr>
              <a:t>SmartBrief</a:t>
            </a:r>
            <a:r>
              <a:rPr lang="en-US" i="1" dirty="0">
                <a:latin typeface="Georgia" panose="02040502050405020303" pitchFamily="18" charset="0"/>
                <a:ea typeface="Calibri" panose="020F0502020204030204" pitchFamily="34" charset="0"/>
                <a:cs typeface="Times New Roman" panose="02020603050405020304" pitchFamily="18" charset="0"/>
              </a:rPr>
              <a:t> on special education</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http://www2.smartbrief.com/signupSystem/subscribe.action?pageSequence=1&amp;briefName=specialed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Special Education Advisor. (2010). </a:t>
            </a:r>
            <a:r>
              <a:rPr lang="en-US" i="1" dirty="0">
                <a:latin typeface="Georgia" panose="02040502050405020303" pitchFamily="18" charset="0"/>
                <a:ea typeface="Calibri" panose="020F0502020204030204" pitchFamily="34" charset="0"/>
                <a:cs typeface="Times New Roman" panose="02020603050405020304" pitchFamily="18" charset="0"/>
              </a:rPr>
              <a:t>Brief history of special education legislation</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Georgia" panose="02040502050405020303" pitchFamily="18" charset="0"/>
                <a:ea typeface="Calibri" panose="020F0502020204030204" pitchFamily="34" charset="0"/>
                <a:cs typeface="Times New Roman" panose="02020603050405020304" pitchFamily="18" charset="0"/>
              </a:rPr>
              <a:t>http://www.specialeducationadvisor.com/special-education-laws/a-brief-history-of-special-education-legislation/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469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 y="348972"/>
            <a:ext cx="11917680" cy="6463308"/>
          </a:xfrm>
          <a:prstGeom prst="rect">
            <a:avLst/>
          </a:prstGeom>
        </p:spPr>
        <p:txBody>
          <a:bodyPr wrap="square">
            <a:spAutoFit/>
          </a:bodyPr>
          <a:lstStyle/>
          <a:p>
            <a:pPr algn="ctr"/>
            <a:r>
              <a:rPr lang="en-US" dirty="0" smtClean="0">
                <a:latin typeface="Georgia" panose="02040502050405020303" pitchFamily="18" charset="0"/>
                <a:ea typeface="Calibri" panose="020F0502020204030204" pitchFamily="34" charset="0"/>
                <a:cs typeface="Times New Roman" panose="02020603050405020304" pitchFamily="18" charset="0"/>
              </a:rPr>
              <a:t>References cont’d </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smtClean="0">
                <a:latin typeface="Georgia" panose="02040502050405020303" pitchFamily="18" charset="0"/>
                <a:ea typeface="Calibri" panose="020F0502020204030204" pitchFamily="34" charset="0"/>
                <a:cs typeface="Times New Roman" panose="02020603050405020304" pitchFamily="18" charset="0"/>
              </a:rPr>
              <a:t>Shannon</a:t>
            </a:r>
            <a:r>
              <a:rPr lang="en-US" dirty="0">
                <a:latin typeface="Georgia" panose="02040502050405020303" pitchFamily="18" charset="0"/>
                <a:ea typeface="Calibri" panose="020F0502020204030204" pitchFamily="34" charset="0"/>
                <a:cs typeface="Times New Roman" panose="02020603050405020304" pitchFamily="18" charset="0"/>
              </a:rPr>
              <a:t>, S. (2008). </a:t>
            </a:r>
            <a:r>
              <a:rPr lang="en-US" i="1" dirty="0">
                <a:latin typeface="Georgia" panose="02040502050405020303" pitchFamily="18" charset="0"/>
                <a:ea typeface="Calibri" panose="020F0502020204030204" pitchFamily="34" charset="0"/>
                <a:cs typeface="Times New Roman" panose="02020603050405020304" pitchFamily="18" charset="0"/>
              </a:rPr>
              <a:t>Using metacognitive strategies and learning styles to create self-directed learners.</a:t>
            </a:r>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Institute for Learning Styles Journal, 1. Retrieved from http://www.auburn.edu/ academic/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education/</a:t>
            </a:r>
            <a:r>
              <a:rPr lang="en-US" dirty="0" err="1">
                <a:latin typeface="Georgia" panose="02040502050405020303" pitchFamily="18" charset="0"/>
                <a:ea typeface="Calibri" panose="020F0502020204030204" pitchFamily="34" charset="0"/>
                <a:cs typeface="Times New Roman" panose="02020603050405020304" pitchFamily="18" charset="0"/>
              </a:rPr>
              <a:t>ilsrj</a:t>
            </a:r>
            <a:r>
              <a:rPr lang="en-US" dirty="0">
                <a:latin typeface="Georgia" panose="02040502050405020303" pitchFamily="18" charset="0"/>
                <a:ea typeface="Calibri" panose="020F0502020204030204" pitchFamily="34" charset="0"/>
                <a:cs typeface="Times New Roman" panose="02020603050405020304" pitchFamily="18" charset="0"/>
              </a:rPr>
              <a:t>/Journal%20Volumes/Fall%202008%20Volume%201%20PDFs/</a:t>
            </a:r>
            <a:r>
              <a:rPr lang="en-US" dirty="0" err="1">
                <a:latin typeface="Georgia" panose="02040502050405020303" pitchFamily="18" charset="0"/>
                <a:ea typeface="Calibri" panose="020F0502020204030204" pitchFamily="34" charset="0"/>
                <a:cs typeface="Times New Roman" panose="02020603050405020304" pitchFamily="18" charset="0"/>
              </a:rPr>
              <a:t>Metacogniti</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ve%20Strategies%20and%20Learning%20Styles.pdf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Story Arts. (2000). </a:t>
            </a:r>
            <a:r>
              <a:rPr lang="en-US" i="1" dirty="0">
                <a:latin typeface="Georgia" panose="02040502050405020303" pitchFamily="18" charset="0"/>
                <a:ea typeface="Calibri" panose="020F0502020204030204" pitchFamily="34" charset="0"/>
                <a:cs typeface="Times New Roman" panose="02020603050405020304" pitchFamily="18" charset="0"/>
              </a:rPr>
              <a:t>The tortoise and the hare.</a:t>
            </a:r>
            <a:r>
              <a:rPr lang="en-US" dirty="0">
                <a:latin typeface="Georgia" panose="02040502050405020303" pitchFamily="18" charset="0"/>
                <a:ea typeface="Calibri" panose="020F0502020204030204" pitchFamily="34" charset="0"/>
                <a:cs typeface="Times New Roman" panose="02020603050405020304" pitchFamily="18" charset="0"/>
              </a:rPr>
              <a:t> Retrieved from https://www.storyarts.org/library/aesops/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stories/tortoise.html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TEDxSydney.  (2014). </a:t>
            </a:r>
            <a:r>
              <a:rPr lang="en-US" i="1" dirty="0">
                <a:latin typeface="Georgia" panose="02040502050405020303" pitchFamily="18" charset="0"/>
                <a:ea typeface="Calibri" panose="020F0502020204030204" pitchFamily="34" charset="0"/>
                <a:cs typeface="Times New Roman" panose="02020603050405020304" pitchFamily="18" charset="0"/>
              </a:rPr>
              <a:t>Inspiration porn and the objectification of disability: Stella Young</a:t>
            </a:r>
            <a:r>
              <a:rPr lang="en-US" dirty="0">
                <a:latin typeface="Georgia" panose="02040502050405020303" pitchFamily="18" charset="0"/>
                <a:ea typeface="Calibri" panose="020F0502020204030204" pitchFamily="34" charset="0"/>
                <a:cs typeface="Times New Roman" panose="02020603050405020304" pitchFamily="18" charset="0"/>
              </a:rPr>
              <a:t>. [Video file].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Retrieved from http://www.tedxsydney.com/site/item.cfm?item=A83E0095E6074F5CF9</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83ACC0FB69395C</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Texas Behavior Support. (2014). </a:t>
            </a:r>
            <a:r>
              <a:rPr lang="en-US" i="1" dirty="0">
                <a:latin typeface="Georgia" panose="02040502050405020303" pitchFamily="18" charset="0"/>
                <a:ea typeface="Calibri" panose="020F0502020204030204" pitchFamily="34" charset="0"/>
                <a:cs typeface="Times New Roman" panose="02020603050405020304" pitchFamily="18" charset="0"/>
              </a:rPr>
              <a:t>Home page.</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http://www.txbehaviorsupport.org/</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err="1">
                <a:latin typeface="Georgia" panose="02040502050405020303" pitchFamily="18" charset="0"/>
                <a:ea typeface="Calibri" panose="020F0502020204030204" pitchFamily="34" charset="0"/>
                <a:cs typeface="Times New Roman" panose="02020603050405020304" pitchFamily="18" charset="0"/>
              </a:rPr>
              <a:t>default.aspx?name</a:t>
            </a:r>
            <a:r>
              <a:rPr lang="en-US" dirty="0">
                <a:latin typeface="Georgia" panose="02040502050405020303" pitchFamily="18" charset="0"/>
                <a:ea typeface="Calibri" panose="020F0502020204030204" pitchFamily="34" charset="0"/>
                <a:cs typeface="Times New Roman" panose="02020603050405020304" pitchFamily="18" charset="0"/>
              </a:rPr>
              <a:t>=homepage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Texas Education Agency. (2015). </a:t>
            </a:r>
            <a:r>
              <a:rPr lang="en-US" i="1" dirty="0">
                <a:latin typeface="Georgia" panose="02040502050405020303" pitchFamily="18" charset="0"/>
                <a:ea typeface="Calibri" panose="020F0502020204030204" pitchFamily="34" charset="0"/>
                <a:cs typeface="Times New Roman" panose="02020603050405020304" pitchFamily="18" charset="0"/>
              </a:rPr>
              <a:t>Accommodation resources</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http://tea.texas.gov/student.assessment/accommodations/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Texas Education Agency. (2015). </a:t>
            </a:r>
            <a:r>
              <a:rPr lang="en-US" i="1" dirty="0">
                <a:latin typeface="Georgia" panose="02040502050405020303" pitchFamily="18" charset="0"/>
                <a:ea typeface="Calibri" panose="020F0502020204030204" pitchFamily="34" charset="0"/>
                <a:cs typeface="Times New Roman" panose="02020603050405020304" pitchFamily="18" charset="0"/>
              </a:rPr>
              <a:t>Special education</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http://tea.texas.gov/Curriculum_and_Instructional_Programs/Special_Education/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445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 y="263238"/>
            <a:ext cx="11803380" cy="5991384"/>
          </a:xfrm>
          <a:prstGeom prst="rect">
            <a:avLst/>
          </a:prstGeom>
        </p:spPr>
        <p:txBody>
          <a:bodyPr wrap="square">
            <a:spAutoFit/>
          </a:bodyPr>
          <a:lstStyle/>
          <a:p>
            <a:pPr algn="ctr"/>
            <a:r>
              <a:rPr lang="en-US" dirty="0" smtClean="0">
                <a:latin typeface="Georgia" panose="02040502050405020303" pitchFamily="18" charset="0"/>
                <a:ea typeface="Calibri" panose="020F0502020204030204" pitchFamily="34" charset="0"/>
                <a:cs typeface="Times New Roman" panose="02020603050405020304" pitchFamily="18" charset="0"/>
              </a:rPr>
              <a:t>References cont’d</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smtClean="0">
                <a:latin typeface="Georgia" panose="02040502050405020303" pitchFamily="18" charset="0"/>
                <a:ea typeface="Calibri" panose="020F0502020204030204" pitchFamily="34" charset="0"/>
                <a:cs typeface="Times New Roman" panose="02020603050405020304" pitchFamily="18" charset="0"/>
              </a:rPr>
              <a:t>Texas </a:t>
            </a:r>
            <a:r>
              <a:rPr lang="en-US" dirty="0">
                <a:latin typeface="Georgia" panose="02040502050405020303" pitchFamily="18" charset="0"/>
                <a:ea typeface="Calibri" panose="020F0502020204030204" pitchFamily="34" charset="0"/>
                <a:cs typeface="Times New Roman" panose="02020603050405020304" pitchFamily="18" charset="0"/>
              </a:rPr>
              <a:t>Education Agency. (2015). </a:t>
            </a:r>
            <a:r>
              <a:rPr lang="en-US" i="1" dirty="0">
                <a:latin typeface="Georgia" panose="02040502050405020303" pitchFamily="18" charset="0"/>
                <a:ea typeface="Calibri" panose="020F0502020204030204" pitchFamily="34" charset="0"/>
                <a:cs typeface="Times New Roman" panose="02020603050405020304" pitchFamily="18" charset="0"/>
              </a:rPr>
              <a:t>Special education in Texas a-z index</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http://tea.texas.gov/index2.aspx?id=2147491399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Texas Education Agency. (2010). </a:t>
            </a:r>
            <a:r>
              <a:rPr lang="en-US" i="1" dirty="0">
                <a:latin typeface="Georgia" panose="02040502050405020303" pitchFamily="18" charset="0"/>
                <a:ea typeface="Calibri" panose="020F0502020204030204" pitchFamily="34" charset="0"/>
                <a:cs typeface="Times New Roman" panose="02020603050405020304" pitchFamily="18" charset="0"/>
              </a:rPr>
              <a:t>Texas read source</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http://www.texasreadsource.org/PDSRIWebApp/jsp/index.jsp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Texas Project First. (</a:t>
            </a:r>
            <a:r>
              <a:rPr lang="en-US" dirty="0" err="1">
                <a:latin typeface="Georgia" panose="02040502050405020303" pitchFamily="18" charset="0"/>
                <a:ea typeface="Calibri" panose="020F0502020204030204" pitchFamily="34" charset="0"/>
                <a:cs typeface="Times New Roman" panose="02020603050405020304" pitchFamily="18" charset="0"/>
              </a:rPr>
              <a:t>n.d.</a:t>
            </a:r>
            <a:r>
              <a:rPr lang="en-US" dirty="0">
                <a:latin typeface="Georgia" panose="02040502050405020303" pitchFamily="18" charset="0"/>
                <a:ea typeface="Calibri" panose="020F0502020204030204" pitchFamily="34" charset="0"/>
                <a:cs typeface="Times New Roman" panose="02020603050405020304" pitchFamily="18" charset="0"/>
              </a:rPr>
              <a:t>). </a:t>
            </a:r>
            <a:r>
              <a:rPr lang="en-US" i="1" dirty="0">
                <a:latin typeface="Georgia" panose="02040502050405020303" pitchFamily="18" charset="0"/>
                <a:ea typeface="Calibri" panose="020F0502020204030204" pitchFamily="34" charset="0"/>
                <a:cs typeface="Times New Roman" panose="02020603050405020304" pitchFamily="18" charset="0"/>
              </a:rPr>
              <a:t>What matters to parents</a:t>
            </a:r>
            <a:r>
              <a:rPr lang="en-US" dirty="0">
                <a:latin typeface="Georgia" panose="02040502050405020303" pitchFamily="18" charset="0"/>
                <a:ea typeface="Calibri" panose="020F0502020204030204" pitchFamily="34" charset="0"/>
                <a:cs typeface="Times New Roman" panose="02020603050405020304" pitchFamily="18" charset="0"/>
              </a:rPr>
              <a:t>. Retrieved from http://www.texasprojectfirst.org/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Timme</a:t>
            </a:r>
            <a:r>
              <a:rPr lang="en-US" dirty="0">
                <a:latin typeface="Georgia" panose="02040502050405020303" pitchFamily="18" charset="0"/>
                <a:ea typeface="Calibri" panose="020F0502020204030204" pitchFamily="34" charset="0"/>
                <a:cs typeface="Times New Roman" panose="02020603050405020304" pitchFamily="18" charset="0"/>
              </a:rPr>
              <a:t>, K. J. [Kiera Jay </a:t>
            </a:r>
            <a:r>
              <a:rPr lang="en-US" dirty="0" err="1">
                <a:latin typeface="Georgia" panose="02040502050405020303" pitchFamily="18" charset="0"/>
                <a:ea typeface="Calibri" panose="020F0502020204030204" pitchFamily="34" charset="0"/>
                <a:cs typeface="Times New Roman" panose="02020603050405020304" pitchFamily="18" charset="0"/>
              </a:rPr>
              <a:t>Timme</a:t>
            </a:r>
            <a:r>
              <a:rPr lang="en-US" dirty="0">
                <a:latin typeface="Georgia" panose="02040502050405020303" pitchFamily="18" charset="0"/>
                <a:ea typeface="Calibri" panose="020F0502020204030204" pitchFamily="34" charset="0"/>
                <a:cs typeface="Times New Roman" panose="02020603050405020304" pitchFamily="18" charset="0"/>
              </a:rPr>
              <a:t>]. (2014). </a:t>
            </a:r>
            <a:r>
              <a:rPr lang="en-US" i="1" dirty="0">
                <a:latin typeface="Georgia" panose="02040502050405020303" pitchFamily="18" charset="0"/>
                <a:ea typeface="Calibri" panose="020F0502020204030204" pitchFamily="34" charset="0"/>
                <a:cs typeface="Times New Roman" panose="02020603050405020304" pitchFamily="18" charset="0"/>
              </a:rPr>
              <a:t>Concrete-representational-abstract instructional model</a:t>
            </a:r>
            <a:r>
              <a:rPr lang="en-US" dirty="0">
                <a:latin typeface="Georgia" panose="02040502050405020303" pitchFamily="18" charset="0"/>
                <a:ea typeface="Calibri" panose="020F0502020204030204" pitchFamily="34" charset="0"/>
                <a:cs typeface="Times New Roman" panose="02020603050405020304" pitchFamily="18" charset="0"/>
              </a:rPr>
              <a:t>. [Video file].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Retrieved from https://www.youtube.com/watch?v=0Oa3dZCPeRM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University of Oregon. (2015). </a:t>
            </a:r>
            <a:r>
              <a:rPr lang="en-US" i="1" dirty="0">
                <a:latin typeface="Georgia" panose="02040502050405020303" pitchFamily="18" charset="0"/>
                <a:ea typeface="Calibri" panose="020F0502020204030204" pitchFamily="34" charset="0"/>
                <a:cs typeface="Times New Roman" panose="02020603050405020304" pitchFamily="18" charset="0"/>
              </a:rPr>
              <a:t>Dynamic indicators of basic English literacy skills 6</a:t>
            </a:r>
            <a:r>
              <a:rPr lang="en-US" i="1" baseline="30000" dirty="0">
                <a:latin typeface="Georgia" panose="02040502050405020303" pitchFamily="18" charset="0"/>
                <a:ea typeface="Calibri" panose="020F0502020204030204" pitchFamily="34" charset="0"/>
                <a:cs typeface="Times New Roman" panose="02020603050405020304" pitchFamily="18" charset="0"/>
              </a:rPr>
              <a:t>th</a:t>
            </a:r>
            <a:r>
              <a:rPr lang="en-US" i="1" dirty="0">
                <a:latin typeface="Georgia" panose="02040502050405020303" pitchFamily="18" charset="0"/>
                <a:ea typeface="Calibri" panose="020F0502020204030204" pitchFamily="34" charset="0"/>
                <a:cs typeface="Times New Roman" panose="02020603050405020304" pitchFamily="18" charset="0"/>
              </a:rPr>
              <a:t> edition</a:t>
            </a:r>
            <a:r>
              <a:rPr lang="en-US" dirty="0">
                <a:latin typeface="Georgia" panose="02040502050405020303" pitchFamily="18" charset="0"/>
                <a:ea typeface="Calibri" panose="020F0502020204030204" pitchFamily="34" charset="0"/>
                <a:cs typeface="Times New Roman" panose="02020603050405020304" pitchFamily="18" charset="0"/>
              </a:rPr>
              <a:t>. Retrieved from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https://dibels.uoregon.edu/assessment/index/materialdownload?agree=true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pPr>
            <a:r>
              <a:rPr lang="en-US" dirty="0">
                <a:latin typeface="Georgia" panose="02040502050405020303" pitchFamily="18" charset="0"/>
                <a:ea typeface="Calibri" panose="020F0502020204030204" pitchFamily="34" charset="0"/>
                <a:cs typeface="Times New Roman" panose="02020603050405020304" pitchFamily="18" charset="0"/>
              </a:rPr>
              <a:t>University of Washington. (2015). </a:t>
            </a:r>
            <a:r>
              <a:rPr lang="en-US" i="1" dirty="0">
                <a:latin typeface="Georgia" panose="02040502050405020303" pitchFamily="18" charset="0"/>
                <a:ea typeface="Times New Roman" panose="02020603050405020304" pitchFamily="18" charset="0"/>
                <a:cs typeface="Lucida Sans Unicode" panose="020B0602030504020204" pitchFamily="34" charset="0"/>
              </a:rPr>
              <a:t>The National Center on Accessible Information Technology in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fontAlgn="base">
              <a:lnSpc>
                <a:spcPts val="1440"/>
              </a:lnSpc>
            </a:pPr>
            <a:r>
              <a:rPr lang="en-US" i="1" dirty="0">
                <a:latin typeface="Georgia" panose="02040502050405020303" pitchFamily="18" charset="0"/>
                <a:ea typeface="Times New Roman" panose="02020603050405020304" pitchFamily="18" charset="0"/>
                <a:cs typeface="Lucida Sans Unicode" panose="020B0602030504020204" pitchFamily="34" charset="0"/>
              </a:rPr>
              <a:t>Education</a:t>
            </a:r>
            <a:r>
              <a:rPr lang="en-US" dirty="0">
                <a:latin typeface="Georgia" panose="02040502050405020303" pitchFamily="18" charset="0"/>
                <a:ea typeface="Times New Roman" panose="02020603050405020304" pitchFamily="18" charset="0"/>
                <a:cs typeface="Lucida Sans Unicode" panose="020B0602030504020204" pitchFamily="34" charset="0"/>
              </a:rPr>
              <a:t>. Retrieved from http://www.washington.edu/accessit/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Georgia" panose="02040502050405020303" pitchFamily="18" charset="0"/>
                <a:ea typeface="Calibri" panose="020F0502020204030204" pitchFamily="34" charset="0"/>
                <a:cs typeface="Times New Roman" panose="02020603050405020304" pitchFamily="18" charset="0"/>
              </a:rPr>
              <a:t>Wessling</a:t>
            </a:r>
            <a:r>
              <a:rPr lang="en-US" dirty="0">
                <a:latin typeface="Georgia" panose="02040502050405020303" pitchFamily="18" charset="0"/>
                <a:ea typeface="Calibri" panose="020F0502020204030204" pitchFamily="34" charset="0"/>
                <a:cs typeface="Times New Roman" panose="02020603050405020304" pitchFamily="18" charset="0"/>
              </a:rPr>
              <a:t>, S. B. [Sarah Brown </a:t>
            </a:r>
            <a:r>
              <a:rPr lang="en-US" dirty="0" err="1">
                <a:latin typeface="Georgia" panose="02040502050405020303" pitchFamily="18" charset="0"/>
                <a:ea typeface="Calibri" panose="020F0502020204030204" pitchFamily="34" charset="0"/>
                <a:cs typeface="Times New Roman" panose="02020603050405020304" pitchFamily="18" charset="0"/>
              </a:rPr>
              <a:t>Wessling</a:t>
            </a:r>
            <a:r>
              <a:rPr lang="en-US" dirty="0">
                <a:latin typeface="Georgia" panose="02040502050405020303" pitchFamily="18" charset="0"/>
                <a:ea typeface="Calibri" panose="020F0502020204030204" pitchFamily="34" charset="0"/>
                <a:cs typeface="Times New Roman" panose="02020603050405020304" pitchFamily="18" charset="0"/>
              </a:rPr>
              <a:t>]. (2015). </a:t>
            </a:r>
            <a:r>
              <a:rPr lang="en-US" i="1" dirty="0">
                <a:latin typeface="Georgia" panose="02040502050405020303" pitchFamily="18" charset="0"/>
                <a:ea typeface="Calibri" panose="020F0502020204030204" pitchFamily="34" charset="0"/>
                <a:cs typeface="Times New Roman" panose="02020603050405020304" pitchFamily="18" charset="0"/>
              </a:rPr>
              <a:t>Strategies for student-centered discussion</a:t>
            </a:r>
            <a:r>
              <a:rPr lang="en-US" dirty="0">
                <a:latin typeface="Georgia" panose="02040502050405020303" pitchFamily="18" charset="0"/>
                <a:ea typeface="Calibri" panose="020F0502020204030204" pitchFamily="34" charset="0"/>
                <a:cs typeface="Times New Roman" panose="02020603050405020304" pitchFamily="18" charset="0"/>
              </a:rPr>
              <a:t>. [Video file].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Georgia" panose="02040502050405020303" pitchFamily="18" charset="0"/>
                <a:ea typeface="Calibri" panose="020F0502020204030204" pitchFamily="34" charset="0"/>
                <a:cs typeface="Times New Roman" panose="02020603050405020304" pitchFamily="18" charset="0"/>
              </a:rPr>
              <a:t>Retrieved from https://www.teachingchannel.org/videos/strategies-for-student-centered-discussion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7474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t>
            </a:r>
            <a:r>
              <a:rPr lang="en-US" sz="2000" dirty="0" smtClean="0"/>
              <a:t>(from syllabus and in syllabus order)</a:t>
            </a:r>
            <a:endParaRPr lang="en-US" sz="2000" dirty="0"/>
          </a:p>
        </p:txBody>
      </p:sp>
      <p:sp>
        <p:nvSpPr>
          <p:cNvPr id="3" name="Content Placeholder 2"/>
          <p:cNvSpPr>
            <a:spLocks noGrp="1"/>
          </p:cNvSpPr>
          <p:nvPr>
            <p:ph idx="1"/>
          </p:nvPr>
        </p:nvSpPr>
        <p:spPr>
          <a:xfrm>
            <a:off x="441960" y="1600200"/>
            <a:ext cx="9982200" cy="5257800"/>
          </a:xfrm>
        </p:spPr>
        <p:txBody>
          <a:bodyPr>
            <a:normAutofit lnSpcReduction="10000"/>
          </a:bodyPr>
          <a:lstStyle/>
          <a:p>
            <a:pPr>
              <a:lnSpc>
                <a:spcPct val="100000"/>
              </a:lnSpc>
              <a:spcBef>
                <a:spcPts val="0"/>
              </a:spcBef>
              <a:spcAft>
                <a:spcPts val="600"/>
              </a:spcAft>
            </a:pPr>
            <a:r>
              <a:rPr lang="en-US" sz="2400" dirty="0" smtClean="0">
                <a:solidFill>
                  <a:srgbClr val="514843"/>
                </a:solidFill>
              </a:rPr>
              <a:t>Prescriptive </a:t>
            </a:r>
            <a:r>
              <a:rPr lang="en-US" sz="2400" dirty="0">
                <a:solidFill>
                  <a:srgbClr val="514843"/>
                </a:solidFill>
              </a:rPr>
              <a:t>Teaching, Perceptions of Disability, History </a:t>
            </a:r>
          </a:p>
          <a:p>
            <a:pPr marL="285750" lvl="0" indent="-285750">
              <a:lnSpc>
                <a:spcPct val="100000"/>
              </a:lnSpc>
              <a:spcBef>
                <a:spcPts val="0"/>
              </a:spcBef>
              <a:spcAft>
                <a:spcPts val="600"/>
              </a:spcAft>
            </a:pPr>
            <a:r>
              <a:rPr lang="en-US" sz="2400" dirty="0">
                <a:solidFill>
                  <a:srgbClr val="514843"/>
                </a:solidFill>
              </a:rPr>
              <a:t>Collaboration, RTI + </a:t>
            </a:r>
            <a:r>
              <a:rPr lang="en-US" sz="2400" dirty="0" err="1">
                <a:solidFill>
                  <a:srgbClr val="514843"/>
                </a:solidFill>
              </a:rPr>
              <a:t>Prereferral</a:t>
            </a:r>
            <a:r>
              <a:rPr lang="en-US" sz="2400" dirty="0">
                <a:solidFill>
                  <a:srgbClr val="514843"/>
                </a:solidFill>
              </a:rPr>
              <a:t> Data, CBM</a:t>
            </a:r>
          </a:p>
          <a:p>
            <a:pPr marL="285750" lvl="0" indent="-285750">
              <a:lnSpc>
                <a:spcPct val="100000"/>
              </a:lnSpc>
              <a:spcBef>
                <a:spcPts val="0"/>
              </a:spcBef>
              <a:spcAft>
                <a:spcPts val="600"/>
              </a:spcAft>
            </a:pPr>
            <a:r>
              <a:rPr lang="en-US" sz="2400" dirty="0">
                <a:solidFill>
                  <a:srgbClr val="514843"/>
                </a:solidFill>
              </a:rPr>
              <a:t>Learning Characteristics, Executive Functions, Metacognition</a:t>
            </a:r>
          </a:p>
          <a:p>
            <a:pPr marL="285750" lvl="0" indent="-285750">
              <a:lnSpc>
                <a:spcPct val="100000"/>
              </a:lnSpc>
              <a:spcBef>
                <a:spcPts val="0"/>
              </a:spcBef>
              <a:spcAft>
                <a:spcPts val="600"/>
              </a:spcAft>
            </a:pPr>
            <a:r>
              <a:rPr lang="en-US" sz="2400" dirty="0">
                <a:solidFill>
                  <a:srgbClr val="514843"/>
                </a:solidFill>
              </a:rPr>
              <a:t>Classroom Management, FBA/BIP, Behavior</a:t>
            </a:r>
          </a:p>
          <a:p>
            <a:pPr marL="285750" lvl="0" indent="-285750">
              <a:lnSpc>
                <a:spcPct val="100000"/>
              </a:lnSpc>
              <a:spcBef>
                <a:spcPts val="0"/>
              </a:spcBef>
              <a:spcAft>
                <a:spcPts val="600"/>
              </a:spcAft>
            </a:pPr>
            <a:r>
              <a:rPr lang="en-US" sz="2400" dirty="0">
                <a:solidFill>
                  <a:srgbClr val="514843"/>
                </a:solidFill>
              </a:rPr>
              <a:t>Assessment – What it is, Formal/Informal, the what and how</a:t>
            </a:r>
          </a:p>
          <a:p>
            <a:pPr marL="285750" lvl="0" indent="-285750">
              <a:lnSpc>
                <a:spcPct val="100000"/>
              </a:lnSpc>
              <a:spcBef>
                <a:spcPts val="0"/>
              </a:spcBef>
              <a:spcAft>
                <a:spcPts val="600"/>
              </a:spcAft>
            </a:pPr>
            <a:r>
              <a:rPr lang="en-US" sz="2400" dirty="0">
                <a:solidFill>
                  <a:srgbClr val="514843"/>
                </a:solidFill>
              </a:rPr>
              <a:t>Linking Assessment with Instruction, Individual Needs + TEKS</a:t>
            </a:r>
          </a:p>
          <a:p>
            <a:pPr marL="285750" lvl="0" indent="-285750">
              <a:lnSpc>
                <a:spcPct val="100000"/>
              </a:lnSpc>
              <a:spcBef>
                <a:spcPts val="0"/>
              </a:spcBef>
              <a:spcAft>
                <a:spcPts val="600"/>
              </a:spcAft>
            </a:pPr>
            <a:r>
              <a:rPr lang="en-US" sz="2400" dirty="0">
                <a:solidFill>
                  <a:srgbClr val="514843"/>
                </a:solidFill>
              </a:rPr>
              <a:t>Designing, Delivering, and Modifying Instruction, Grading</a:t>
            </a:r>
          </a:p>
          <a:p>
            <a:pPr marL="285750" lvl="0" indent="-285750">
              <a:lnSpc>
                <a:spcPct val="100000"/>
              </a:lnSpc>
              <a:spcBef>
                <a:spcPts val="0"/>
              </a:spcBef>
              <a:spcAft>
                <a:spcPts val="600"/>
              </a:spcAft>
            </a:pPr>
            <a:r>
              <a:rPr lang="en-US" sz="2400" dirty="0">
                <a:solidFill>
                  <a:srgbClr val="514843"/>
                </a:solidFill>
              </a:rPr>
              <a:t>Written Expressing, PLAAFP, IEPs, Assessment Decisions</a:t>
            </a:r>
          </a:p>
          <a:p>
            <a:pPr marL="285750" lvl="0" indent="-285750">
              <a:lnSpc>
                <a:spcPct val="100000"/>
              </a:lnSpc>
              <a:spcBef>
                <a:spcPts val="0"/>
              </a:spcBef>
              <a:spcAft>
                <a:spcPts val="600"/>
              </a:spcAft>
            </a:pPr>
            <a:r>
              <a:rPr lang="en-US" sz="2400" dirty="0">
                <a:solidFill>
                  <a:srgbClr val="514843"/>
                </a:solidFill>
              </a:rPr>
              <a:t>Reading Instruction</a:t>
            </a:r>
          </a:p>
          <a:p>
            <a:pPr marL="285750" lvl="0" indent="-285750">
              <a:lnSpc>
                <a:spcPct val="100000"/>
              </a:lnSpc>
              <a:spcBef>
                <a:spcPts val="0"/>
              </a:spcBef>
              <a:spcAft>
                <a:spcPts val="600"/>
              </a:spcAft>
            </a:pPr>
            <a:r>
              <a:rPr lang="en-US" sz="2400" dirty="0">
                <a:solidFill>
                  <a:srgbClr val="514843"/>
                </a:solidFill>
              </a:rPr>
              <a:t>Math Instruction</a:t>
            </a:r>
          </a:p>
          <a:p>
            <a:pPr marL="285750" lvl="0" indent="-285750">
              <a:lnSpc>
                <a:spcPct val="100000"/>
              </a:lnSpc>
              <a:spcBef>
                <a:spcPts val="0"/>
              </a:spcBef>
              <a:spcAft>
                <a:spcPts val="600"/>
              </a:spcAft>
            </a:pPr>
            <a:r>
              <a:rPr lang="en-US" sz="2400" dirty="0">
                <a:solidFill>
                  <a:srgbClr val="514843"/>
                </a:solidFill>
              </a:rPr>
              <a:t>Integrating Technology, Evaluating Instruction</a:t>
            </a:r>
          </a:p>
          <a:p>
            <a:pPr marL="285750" lvl="0" indent="-285750">
              <a:lnSpc>
                <a:spcPct val="100000"/>
              </a:lnSpc>
              <a:spcBef>
                <a:spcPts val="0"/>
              </a:spcBef>
              <a:spcAft>
                <a:spcPts val="600"/>
              </a:spcAft>
            </a:pPr>
            <a:r>
              <a:rPr lang="en-US" sz="2400" dirty="0">
                <a:solidFill>
                  <a:srgbClr val="514843"/>
                </a:solidFill>
              </a:rPr>
              <a:t>Data-Based ARD Committee Decision Making, STAAR</a:t>
            </a:r>
          </a:p>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866" y="2823210"/>
            <a:ext cx="2638298" cy="2811780"/>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lobe-views.com/dcim/dreams/pencil/pencil-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65060" y="5802817"/>
            <a:ext cx="359455" cy="3594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207348" y="6217918"/>
            <a:ext cx="5984652" cy="3657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Do You See? Perceptions of Disability – The IRIS Center, Vanderbilt Peabody College</a:t>
            </a:r>
            <a:endParaRPr lang="en-US" dirty="0"/>
          </a:p>
        </p:txBody>
      </p:sp>
      <p:sp>
        <p:nvSpPr>
          <p:cNvPr id="3" name="Content Placeholder 2"/>
          <p:cNvSpPr>
            <a:spLocks noGrp="1"/>
          </p:cNvSpPr>
          <p:nvPr>
            <p:ph sz="half" idx="1"/>
          </p:nvPr>
        </p:nvSpPr>
        <p:spPr>
          <a:xfrm>
            <a:off x="1104900" y="1600200"/>
            <a:ext cx="4914900" cy="5257800"/>
          </a:xfrm>
        </p:spPr>
        <p:txBody>
          <a:bodyPr>
            <a:normAutofit fontScale="85000" lnSpcReduction="10000"/>
          </a:bodyPr>
          <a:lstStyle/>
          <a:p>
            <a:r>
              <a:rPr lang="en-US" dirty="0" smtClean="0"/>
              <a:t>Online module involving pictures, videos, activities, and response questions</a:t>
            </a:r>
          </a:p>
          <a:p>
            <a:pPr lvl="0"/>
            <a:r>
              <a:rPr lang="en-US" dirty="0"/>
              <a:t>Objectives: </a:t>
            </a:r>
          </a:p>
          <a:p>
            <a:pPr lvl="1"/>
            <a:r>
              <a:rPr lang="en-US" dirty="0"/>
              <a:t>Societal views can shape beliefs about people with disabilities</a:t>
            </a:r>
          </a:p>
          <a:p>
            <a:pPr lvl="1"/>
            <a:r>
              <a:rPr lang="en-US" dirty="0"/>
              <a:t>Recognize myths and misconceptions about disabilities</a:t>
            </a:r>
          </a:p>
          <a:p>
            <a:pPr lvl="1"/>
            <a:r>
              <a:rPr lang="en-US" dirty="0"/>
              <a:t>Understand how perceptions impact people with disabilities in positive and negative ways</a:t>
            </a:r>
          </a:p>
          <a:p>
            <a:pPr lvl="0"/>
            <a:r>
              <a:rPr lang="en-US" dirty="0"/>
              <a:t>Introduces you to people who have disabilities and talks of their accomplishments</a:t>
            </a:r>
          </a:p>
          <a:p>
            <a:pPr lvl="0"/>
            <a:r>
              <a:rPr lang="en-US" dirty="0"/>
              <a:t>Poem written by the mother of a child with a disability. </a:t>
            </a:r>
          </a:p>
          <a:p>
            <a:pPr lvl="0"/>
            <a:r>
              <a:rPr lang="en-US" dirty="0"/>
              <a:t>A closer look at how people with disabilities are portrayed in film and in literature.</a:t>
            </a:r>
          </a:p>
          <a:p>
            <a:pPr lvl="0"/>
            <a:r>
              <a:rPr lang="en-US" dirty="0"/>
              <a:t>Myths and Facts about people with disabilities</a:t>
            </a:r>
          </a:p>
          <a:p>
            <a:pPr lvl="0"/>
            <a:r>
              <a:rPr lang="en-US" dirty="0"/>
              <a:t>Biography-writing </a:t>
            </a:r>
            <a:r>
              <a:rPr lang="en-US" dirty="0" smtClean="0"/>
              <a:t>activity</a:t>
            </a:r>
            <a:endParaRPr lang="en-US" dirty="0"/>
          </a:p>
        </p:txBody>
      </p:sp>
      <p:sp>
        <p:nvSpPr>
          <p:cNvPr id="4" name="TextBox 3"/>
          <p:cNvSpPr txBox="1"/>
          <p:nvPr/>
        </p:nvSpPr>
        <p:spPr>
          <a:xfrm>
            <a:off x="6207348" y="6217918"/>
            <a:ext cx="5984652" cy="723275"/>
          </a:xfrm>
          <a:prstGeom prst="rect">
            <a:avLst/>
          </a:prstGeom>
          <a:noFill/>
        </p:spPr>
        <p:txBody>
          <a:bodyPr wrap="none" rtlCol="0">
            <a:spAutoFit/>
          </a:bodyPr>
          <a:lstStyle/>
          <a:p>
            <a:pPr>
              <a:lnSpc>
                <a:spcPct val="100000"/>
              </a:lnSpc>
              <a:spcBef>
                <a:spcPts val="0"/>
              </a:spcBef>
              <a:spcAft>
                <a:spcPts val="600"/>
              </a:spcAft>
            </a:pPr>
            <a:r>
              <a:rPr lang="en-US" dirty="0">
                <a:solidFill>
                  <a:srgbClr val="514843"/>
                </a:solidFill>
              </a:rPr>
              <a:t>Prescriptive Teaching, Perceptions of Disability, History </a:t>
            </a:r>
          </a:p>
          <a:p>
            <a:endParaRPr lang="en-US" dirty="0"/>
          </a:p>
        </p:txBody>
      </p:sp>
      <p:pic>
        <p:nvPicPr>
          <p:cNvPr id="7" name="Content Placeholder 6">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43650" y="2171700"/>
            <a:ext cx="4572000" cy="3429000"/>
          </a:xfrm>
        </p:spPr>
      </p:pic>
      <p:sp>
        <p:nvSpPr>
          <p:cNvPr id="8" name="TextBox 7"/>
          <p:cNvSpPr txBox="1"/>
          <p:nvPr/>
        </p:nvSpPr>
        <p:spPr>
          <a:xfrm>
            <a:off x="7144179" y="1687177"/>
            <a:ext cx="2970942" cy="461665"/>
          </a:xfrm>
          <a:prstGeom prst="rect">
            <a:avLst/>
          </a:prstGeom>
          <a:noFill/>
        </p:spPr>
        <p:txBody>
          <a:bodyPr wrap="none" rtlCol="0">
            <a:spAutoFit/>
          </a:bodyPr>
          <a:lstStyle/>
          <a:p>
            <a:pPr algn="ctr"/>
            <a:r>
              <a:rPr lang="en-US" sz="1200" dirty="0" smtClean="0"/>
              <a:t>Inspiration Porn and the Objectification </a:t>
            </a:r>
          </a:p>
          <a:p>
            <a:pPr algn="ctr"/>
            <a:r>
              <a:rPr lang="en-US" sz="1200" dirty="0" smtClean="0"/>
              <a:t>of Disability: Stella Young</a:t>
            </a:r>
            <a:endParaRPr lang="en-US" sz="1200" dirty="0"/>
          </a:p>
        </p:txBody>
      </p:sp>
      <p:sp>
        <p:nvSpPr>
          <p:cNvPr id="10" name="TextBox 9"/>
          <p:cNvSpPr txBox="1"/>
          <p:nvPr/>
        </p:nvSpPr>
        <p:spPr>
          <a:xfrm>
            <a:off x="6265060" y="5860405"/>
            <a:ext cx="4729180" cy="246221"/>
          </a:xfrm>
          <a:prstGeom prst="rect">
            <a:avLst/>
          </a:prstGeom>
          <a:noFill/>
        </p:spPr>
        <p:txBody>
          <a:bodyPr wrap="none" rtlCol="0">
            <a:spAutoFit/>
          </a:bodyPr>
          <a:lstStyle/>
          <a:p>
            <a:pPr algn="ctr"/>
            <a:r>
              <a:rPr lang="en-US" sz="1000" dirty="0" smtClean="0"/>
              <a:t>Activity: A closer look at how disabilities are portrayed in books and film</a:t>
            </a:r>
            <a:endParaRPr lang="en-US" sz="1000" dirty="0"/>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628762" y="6217918"/>
            <a:ext cx="4563237" cy="365762"/>
          </a:xfrm>
          <a:prstGeom prst="roundRect">
            <a:avLst/>
          </a:prstGeom>
          <a:solidFill>
            <a:srgbClr val="6BF2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Response to Intervention – Intervention Central, Resources</a:t>
            </a:r>
            <a:endParaRPr lang="en-US" dirty="0"/>
          </a:p>
        </p:txBody>
      </p:sp>
      <p:sp>
        <p:nvSpPr>
          <p:cNvPr id="3" name="Content Placeholder 2"/>
          <p:cNvSpPr>
            <a:spLocks noGrp="1"/>
          </p:cNvSpPr>
          <p:nvPr>
            <p:ph sz="half" idx="2"/>
          </p:nvPr>
        </p:nvSpPr>
        <p:spPr/>
        <p:txBody>
          <a:bodyPr>
            <a:normAutofit fontScale="70000" lnSpcReduction="20000"/>
          </a:bodyPr>
          <a:lstStyle/>
          <a:p>
            <a:pPr lvl="0"/>
            <a:r>
              <a:rPr lang="en-US" dirty="0"/>
              <a:t>Provides teachers, schools, and districts with free resources to help struggling learners and implements RTI and attain Common Core Standards</a:t>
            </a:r>
          </a:p>
          <a:p>
            <a:pPr lvl="0"/>
            <a:r>
              <a:rPr lang="en-US" dirty="0"/>
              <a:t>Information on learning contracts, describing academic problems clearly and accurately, using praise in the classroom, cover-copy-compare math fact and spelling intervention, conducting classroom discussions, mystery motivator rewards and behavior management strategies, and large and small group behavior management procedures</a:t>
            </a:r>
          </a:p>
          <a:p>
            <a:pPr lvl="0"/>
            <a:r>
              <a:rPr lang="en-US" dirty="0"/>
              <a:t>Examples of tools they provide:</a:t>
            </a:r>
          </a:p>
          <a:p>
            <a:pPr lvl="1"/>
            <a:r>
              <a:rPr lang="en-US" dirty="0"/>
              <a:t>Academic intervention planner for struggling students</a:t>
            </a:r>
          </a:p>
          <a:p>
            <a:pPr lvl="1"/>
            <a:r>
              <a:rPr lang="en-US" dirty="0"/>
              <a:t>Behavior intervention planner</a:t>
            </a:r>
          </a:p>
          <a:p>
            <a:pPr lvl="1"/>
            <a:r>
              <a:rPr lang="en-US" dirty="0"/>
              <a:t>Behavior rating scales report card maker</a:t>
            </a:r>
          </a:p>
          <a:p>
            <a:pPr lvl="1"/>
            <a:r>
              <a:rPr lang="en-US" dirty="0" err="1"/>
              <a:t>Dolch</a:t>
            </a:r>
            <a:r>
              <a:rPr lang="en-US" dirty="0"/>
              <a:t> word list fluency generator</a:t>
            </a:r>
          </a:p>
          <a:p>
            <a:pPr lvl="1"/>
            <a:r>
              <a:rPr lang="en-US" dirty="0"/>
              <a:t>Learning disability accommodations finder</a:t>
            </a:r>
          </a:p>
          <a:p>
            <a:pPr lvl="1"/>
            <a:r>
              <a:rPr lang="en-US" dirty="0"/>
              <a:t>Letter name fluency generator</a:t>
            </a:r>
          </a:p>
          <a:p>
            <a:pPr lvl="1"/>
            <a:r>
              <a:rPr lang="en-US" dirty="0"/>
              <a:t>Math worksheet generators</a:t>
            </a:r>
          </a:p>
          <a:p>
            <a:pPr lvl="1"/>
            <a:r>
              <a:rPr lang="en-US" dirty="0"/>
              <a:t>Reading fluency passage generator</a:t>
            </a:r>
          </a:p>
          <a:p>
            <a:pPr lvl="1"/>
            <a:r>
              <a:rPr lang="en-US" dirty="0"/>
              <a:t>Self-check behavior checklist maker</a:t>
            </a:r>
          </a:p>
          <a:p>
            <a:pPr lvl="1"/>
            <a:r>
              <a:rPr lang="en-US" dirty="0"/>
              <a:t>Test of reading comprehension – maze passage generator</a:t>
            </a:r>
          </a:p>
          <a:p>
            <a:pPr lvl="1"/>
            <a:r>
              <a:rPr lang="en-US" dirty="0"/>
              <a:t>Writing probe generator</a:t>
            </a:r>
          </a:p>
          <a:p>
            <a:endParaRPr lang="en-US" dirty="0"/>
          </a:p>
        </p:txBody>
      </p:sp>
      <p:sp>
        <p:nvSpPr>
          <p:cNvPr id="5" name="TextBox 4"/>
          <p:cNvSpPr txBox="1"/>
          <p:nvPr/>
        </p:nvSpPr>
        <p:spPr>
          <a:xfrm>
            <a:off x="7628761" y="6200706"/>
            <a:ext cx="4563237" cy="723275"/>
          </a:xfrm>
          <a:prstGeom prst="rect">
            <a:avLst/>
          </a:prstGeom>
          <a:noFill/>
        </p:spPr>
        <p:txBody>
          <a:bodyPr wrap="none" rtlCol="0">
            <a:spAutoFit/>
          </a:bodyPr>
          <a:lstStyle/>
          <a:p>
            <a:pPr marL="285750" lvl="0" indent="-285750">
              <a:lnSpc>
                <a:spcPct val="100000"/>
              </a:lnSpc>
              <a:spcBef>
                <a:spcPts val="0"/>
              </a:spcBef>
              <a:spcAft>
                <a:spcPts val="600"/>
              </a:spcAft>
            </a:pPr>
            <a:r>
              <a:rPr lang="en-US" dirty="0" smtClean="0">
                <a:solidFill>
                  <a:srgbClr val="514843"/>
                </a:solidFill>
              </a:rPr>
              <a:t>Collaboration</a:t>
            </a:r>
            <a:r>
              <a:rPr lang="en-US" dirty="0">
                <a:solidFill>
                  <a:srgbClr val="514843"/>
                </a:solidFill>
              </a:rPr>
              <a:t>, RTI + </a:t>
            </a:r>
            <a:r>
              <a:rPr lang="en-US" dirty="0" err="1">
                <a:solidFill>
                  <a:srgbClr val="514843"/>
                </a:solidFill>
              </a:rPr>
              <a:t>Prereferral</a:t>
            </a:r>
            <a:r>
              <a:rPr lang="en-US" dirty="0">
                <a:solidFill>
                  <a:srgbClr val="514843"/>
                </a:solidFill>
              </a:rPr>
              <a:t> Data, CBM</a:t>
            </a:r>
          </a:p>
          <a:p>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4900" y="2073404"/>
            <a:ext cx="4914900" cy="2724564"/>
          </a:xfrm>
        </p:spPr>
      </p:pic>
      <p:sp>
        <p:nvSpPr>
          <p:cNvPr id="9" name="Rectangle 8"/>
          <p:cNvSpPr/>
          <p:nvPr/>
        </p:nvSpPr>
        <p:spPr>
          <a:xfrm>
            <a:off x="1104900" y="4940776"/>
            <a:ext cx="6096000" cy="369332"/>
          </a:xfrm>
          <a:prstGeom prst="rect">
            <a:avLst/>
          </a:prstGeom>
        </p:spPr>
        <p:txBody>
          <a:bodyPr>
            <a:spAutoFit/>
          </a:bodyPr>
          <a:lstStyle/>
          <a:p>
            <a:r>
              <a:rPr lang="en-US" dirty="0" smtClean="0">
                <a:hlinkClick r:id="rId3"/>
              </a:rPr>
              <a:t>Oral Reading Fluency Passage Generator</a:t>
            </a:r>
            <a:endParaRPr lang="en-US" dirty="0"/>
          </a:p>
        </p:txBody>
      </p:sp>
      <p:sp>
        <p:nvSpPr>
          <p:cNvPr id="10" name="Rectangle 9"/>
          <p:cNvSpPr/>
          <p:nvPr/>
        </p:nvSpPr>
        <p:spPr>
          <a:xfrm>
            <a:off x="1104900" y="5452916"/>
            <a:ext cx="6096000" cy="369332"/>
          </a:xfrm>
          <a:prstGeom prst="rect">
            <a:avLst/>
          </a:prstGeom>
        </p:spPr>
        <p:txBody>
          <a:bodyPr>
            <a:spAutoFit/>
          </a:bodyPr>
          <a:lstStyle/>
          <a:p>
            <a:r>
              <a:rPr lang="en-US" dirty="0" smtClean="0">
                <a:hlinkClick r:id="rId4"/>
              </a:rPr>
              <a:t>Tortoise and the Hare</a:t>
            </a:r>
            <a:endParaRPr lang="en-US" dirty="0"/>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692141" y="6276071"/>
            <a:ext cx="6499859" cy="427485"/>
          </a:xfrm>
          <a:prstGeom prst="roundRect">
            <a:avLst/>
          </a:prstGeom>
          <a:solidFill>
            <a:srgbClr val="AE6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Using Metacognition and Learning Styles to Create Self-Directed Learners – Steven Shannon, Research Report</a:t>
            </a:r>
            <a:endParaRPr lang="en-US" dirty="0"/>
          </a:p>
        </p:txBody>
      </p:sp>
      <p:sp>
        <p:nvSpPr>
          <p:cNvPr id="4" name="Text Placeholder 3"/>
          <p:cNvSpPr>
            <a:spLocks noGrp="1"/>
          </p:cNvSpPr>
          <p:nvPr>
            <p:ph type="body" sz="half" idx="2"/>
          </p:nvPr>
        </p:nvSpPr>
        <p:spPr>
          <a:xfrm>
            <a:off x="297180" y="1502834"/>
            <a:ext cx="4799076" cy="5560906"/>
          </a:xfrm>
        </p:spPr>
        <p:txBody>
          <a:bodyPr>
            <a:normAutofit fontScale="92500" lnSpcReduction="10000"/>
          </a:bodyPr>
          <a:lstStyle/>
          <a:p>
            <a:pPr marL="285750" lvl="0" indent="-285750">
              <a:buFont typeface="Wingdings" panose="05000000000000000000" pitchFamily="2" charset="2"/>
              <a:buChar char="§"/>
            </a:pPr>
            <a:r>
              <a:rPr lang="en-US" dirty="0"/>
              <a:t>The purpose of this action research project was to help students become self-directed learners by determining what metacognitive strategies would be the most effective for a student’s specific learning styles. </a:t>
            </a:r>
          </a:p>
          <a:p>
            <a:pPr marL="285750" lvl="0" indent="-285750">
              <a:buFont typeface="Wingdings" panose="05000000000000000000" pitchFamily="2" charset="2"/>
              <a:buChar char="§"/>
            </a:pPr>
            <a:r>
              <a:rPr lang="en-US" dirty="0" smtClean="0"/>
              <a:t>Strategies</a:t>
            </a:r>
            <a:r>
              <a:rPr lang="en-US" dirty="0"/>
              <a:t>: predicting outcomes, evaluating work, questioning by the teacher, self-assessing, self-questioning, selecting strategies, using discourse, critiquing, and revising</a:t>
            </a:r>
          </a:p>
          <a:p>
            <a:pPr marL="285750" lvl="0" indent="-285750">
              <a:buFont typeface="Wingdings" panose="05000000000000000000" pitchFamily="2" charset="2"/>
              <a:buChar char="§"/>
            </a:pPr>
            <a:r>
              <a:rPr lang="en-US" dirty="0"/>
              <a:t>Learning styles: </a:t>
            </a:r>
          </a:p>
          <a:p>
            <a:pPr lvl="1"/>
            <a:r>
              <a:rPr lang="en-US" u="sng" dirty="0"/>
              <a:t>print </a:t>
            </a:r>
            <a:r>
              <a:rPr lang="en-US" dirty="0"/>
              <a:t>– seeing printed or written words (notes, red + recall, writing, seeing)</a:t>
            </a:r>
          </a:p>
          <a:p>
            <a:pPr lvl="1"/>
            <a:r>
              <a:rPr lang="en-US" u="sng" dirty="0"/>
              <a:t>aural </a:t>
            </a:r>
            <a:r>
              <a:rPr lang="en-US" dirty="0"/>
              <a:t>– listening (lectures, podcasts, audio, etc.)</a:t>
            </a:r>
          </a:p>
          <a:p>
            <a:pPr lvl="1"/>
            <a:r>
              <a:rPr lang="en-US" u="sng" dirty="0"/>
              <a:t>visual</a:t>
            </a:r>
            <a:r>
              <a:rPr lang="en-US" dirty="0"/>
              <a:t> – seeing visual depictions (demonstrations, visual media, pictures, slides, graphs)</a:t>
            </a:r>
          </a:p>
          <a:p>
            <a:pPr lvl="1"/>
            <a:r>
              <a:rPr lang="en-US" u="sng" dirty="0"/>
              <a:t>interactive</a:t>
            </a:r>
            <a:r>
              <a:rPr lang="en-US" dirty="0"/>
              <a:t> – verbalization (group discussions, question and answer sessions, people as a sounding board)</a:t>
            </a:r>
          </a:p>
          <a:p>
            <a:pPr lvl="1"/>
            <a:r>
              <a:rPr lang="en-US" u="sng" dirty="0"/>
              <a:t>haptic</a:t>
            </a:r>
            <a:r>
              <a:rPr lang="en-US" dirty="0"/>
              <a:t> – sense of touch or grasp (hands-on, doodling, manipulation)</a:t>
            </a:r>
          </a:p>
          <a:p>
            <a:pPr lvl="1"/>
            <a:r>
              <a:rPr lang="en-US" u="sng" dirty="0"/>
              <a:t>kinesthetic</a:t>
            </a:r>
            <a:r>
              <a:rPr lang="en-US" dirty="0"/>
              <a:t> – whole body movement (physical response activities, direct involvement)</a:t>
            </a:r>
          </a:p>
          <a:p>
            <a:pPr lvl="1"/>
            <a:r>
              <a:rPr lang="en-US" u="sng" dirty="0"/>
              <a:t>olfactory </a:t>
            </a:r>
            <a:r>
              <a:rPr lang="en-US" dirty="0"/>
              <a:t>– sense of smell and taste (enhances learning with smells</a:t>
            </a:r>
            <a:r>
              <a:rPr lang="en-US" dirty="0" smtClean="0"/>
              <a:t>)</a:t>
            </a:r>
            <a:endParaRPr lang="en-US" dirty="0"/>
          </a:p>
        </p:txBody>
      </p:sp>
      <p:sp>
        <p:nvSpPr>
          <p:cNvPr id="3" name="Rectangle 2"/>
          <p:cNvSpPr/>
          <p:nvPr/>
        </p:nvSpPr>
        <p:spPr>
          <a:xfrm>
            <a:off x="2270760" y="6276071"/>
            <a:ext cx="9921240" cy="369332"/>
          </a:xfrm>
          <a:prstGeom prst="rect">
            <a:avLst/>
          </a:prstGeom>
        </p:spPr>
        <p:txBody>
          <a:bodyPr wrap="square">
            <a:spAutoFit/>
          </a:bodyPr>
          <a:lstStyle/>
          <a:p>
            <a:pPr marL="285750" lvl="0" indent="-285750" algn="r">
              <a:lnSpc>
                <a:spcPct val="100000"/>
              </a:lnSpc>
              <a:spcBef>
                <a:spcPts val="0"/>
              </a:spcBef>
              <a:spcAft>
                <a:spcPts val="600"/>
              </a:spcAft>
            </a:pPr>
            <a:r>
              <a:rPr lang="en-US" dirty="0" smtClean="0">
                <a:solidFill>
                  <a:srgbClr val="514843"/>
                </a:solidFill>
              </a:rPr>
              <a:t>Learning </a:t>
            </a:r>
            <a:r>
              <a:rPr lang="en-US" dirty="0">
                <a:solidFill>
                  <a:srgbClr val="514843"/>
                </a:solidFill>
              </a:rPr>
              <a:t>Characteristics, Executive Functions, </a:t>
            </a:r>
            <a:r>
              <a:rPr lang="en-US" dirty="0" smtClean="0">
                <a:solidFill>
                  <a:srgbClr val="514843"/>
                </a:solidFill>
              </a:rPr>
              <a:t>Metacognition</a:t>
            </a:r>
            <a:endParaRPr lang="en-US" dirty="0">
              <a:solidFill>
                <a:srgbClr val="514843"/>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00026406"/>
              </p:ext>
            </p:extLst>
          </p:nvPr>
        </p:nvGraphicFramePr>
        <p:xfrm>
          <a:off x="5416296" y="1502834"/>
          <a:ext cx="6266180" cy="4560640"/>
        </p:xfrm>
        <a:graphic>
          <a:graphicData uri="http://schemas.openxmlformats.org/drawingml/2006/table">
            <a:tbl>
              <a:tblPr firstRow="1" bandRow="1">
                <a:tableStyleId>{5C22544A-7EE6-4342-B048-85BDC9FD1C3A}</a:tableStyleId>
              </a:tblPr>
              <a:tblGrid>
                <a:gridCol w="1807464"/>
                <a:gridCol w="4458716"/>
              </a:tblGrid>
              <a:tr h="651520">
                <a:tc>
                  <a:txBody>
                    <a:bodyPr/>
                    <a:lstStyle/>
                    <a:p>
                      <a:pPr marL="0" marR="0" algn="ctr">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Learning Style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Preferred Metacognitive Strategy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520">
                <a:tc>
                  <a:txBody>
                    <a:bodyPr/>
                    <a:lstStyle/>
                    <a:p>
                      <a:pPr marL="0" marR="0" algn="ctr">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Kinesthetic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Strategies where they were given direct involvement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520">
                <a:tc>
                  <a:txBody>
                    <a:bodyPr/>
                    <a:lstStyle/>
                    <a:p>
                      <a:pPr marL="0" marR="0" algn="ctr">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Interactive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Critiquing and revising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520">
                <a:tc>
                  <a:txBody>
                    <a:bodyPr/>
                    <a:lstStyle/>
                    <a:p>
                      <a:pPr marL="0" marR="0" algn="ctr">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Haptic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Selecting strategies where they could have “hands-on” contact with the study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520">
                <a:tc>
                  <a:txBody>
                    <a:bodyPr/>
                    <a:lstStyle/>
                    <a:p>
                      <a:pPr marL="0" marR="0" algn="ctr">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Visual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Self-questioning and predicting outcomes using a variety of visual 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520">
                <a:tc>
                  <a:txBody>
                    <a:bodyPr/>
                    <a:lstStyle/>
                    <a:p>
                      <a:pPr marL="0" marR="0" algn="ctr">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Print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Self-assessing; shied away from discussing findings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520">
                <a:tc>
                  <a:txBody>
                    <a:bodyPr/>
                    <a:lstStyle/>
                    <a:p>
                      <a:pPr marL="0" marR="0" algn="ctr">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Aural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Questioning by the teacher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459980" y="6276072"/>
            <a:ext cx="4732020" cy="369332"/>
          </a:xfrm>
          <a:prstGeom prst="roundRect">
            <a:avLst/>
          </a:prstGeom>
          <a:solidFill>
            <a:srgbClr val="F979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Texas Behavior Support – Positive Behavior Intervention and Supports</a:t>
            </a:r>
            <a:endParaRPr lang="en-US" dirty="0"/>
          </a:p>
        </p:txBody>
      </p:sp>
      <p:pic>
        <p:nvPicPr>
          <p:cNvPr id="10" name="Content Placeholder 9">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900" y="2080347"/>
            <a:ext cx="4914900" cy="3611706"/>
          </a:xfrm>
        </p:spPr>
      </p:pic>
      <p:sp>
        <p:nvSpPr>
          <p:cNvPr id="4" name="Content Placeholder 3"/>
          <p:cNvSpPr>
            <a:spLocks noGrp="1"/>
          </p:cNvSpPr>
          <p:nvPr>
            <p:ph sz="half" idx="2"/>
          </p:nvPr>
        </p:nvSpPr>
        <p:spPr/>
        <p:txBody>
          <a:bodyPr>
            <a:normAutofit fontScale="85000" lnSpcReduction="20000"/>
          </a:bodyPr>
          <a:lstStyle/>
          <a:p>
            <a:pPr lvl="0"/>
            <a:r>
              <a:rPr lang="en-US" dirty="0"/>
              <a:t>The goal of the TBS Network is to create a system for PBIS for students with disabilities and all students attending Texas public schools. The TBS Network adopted PBIS as its philosophical foundation and supports all three tiers of the model including school-wide and classroom</a:t>
            </a:r>
          </a:p>
          <a:p>
            <a:pPr lvl="0"/>
            <a:r>
              <a:rPr lang="en-US" dirty="0"/>
              <a:t>Sponsored by TEA and region 4</a:t>
            </a:r>
          </a:p>
          <a:p>
            <a:pPr lvl="0"/>
            <a:r>
              <a:rPr lang="en-US" dirty="0"/>
              <a:t>Texas Behavior Support </a:t>
            </a:r>
            <a:r>
              <a:rPr lang="en-US" dirty="0" smtClean="0"/>
              <a:t>Initiative </a:t>
            </a:r>
            <a:endParaRPr lang="en-US" dirty="0"/>
          </a:p>
          <a:p>
            <a:pPr lvl="1"/>
            <a:r>
              <a:rPr lang="en-US" dirty="0"/>
              <a:t>state-level training mandated by Senate Bill 1196 and the Texas Administrative Code. The TBSI training is designed to provide foundational knowledge for the use of positive behavior interventions and supports for all students including those with disabilities</a:t>
            </a:r>
          </a:p>
          <a:p>
            <a:pPr lvl="1"/>
            <a:r>
              <a:rPr lang="en-US" dirty="0"/>
              <a:t>TBSI meets legislative requirements related to procedures for the use of restraint and time-out and provides a framework for sharing a wide range of foundation-level behavior strategies and prevention-based school-wide, classroom, and individual interventions</a:t>
            </a:r>
          </a:p>
          <a:p>
            <a:pPr lvl="0"/>
            <a:r>
              <a:rPr lang="en-US" dirty="0"/>
              <a:t>TBSI Modules and Certificates</a:t>
            </a:r>
          </a:p>
          <a:p>
            <a:endParaRPr lang="en-US" dirty="0"/>
          </a:p>
        </p:txBody>
      </p:sp>
      <p:sp>
        <p:nvSpPr>
          <p:cNvPr id="5" name="Rectangle 4"/>
          <p:cNvSpPr/>
          <p:nvPr/>
        </p:nvSpPr>
        <p:spPr>
          <a:xfrm>
            <a:off x="7459980" y="6276071"/>
            <a:ext cx="6096000" cy="369332"/>
          </a:xfrm>
          <a:prstGeom prst="rect">
            <a:avLst/>
          </a:prstGeom>
        </p:spPr>
        <p:txBody>
          <a:bodyPr>
            <a:spAutoFit/>
          </a:bodyPr>
          <a:lstStyle/>
          <a:p>
            <a:pPr marL="285750" lvl="0" indent="-285750">
              <a:lnSpc>
                <a:spcPct val="100000"/>
              </a:lnSpc>
              <a:spcBef>
                <a:spcPts val="0"/>
              </a:spcBef>
              <a:spcAft>
                <a:spcPts val="600"/>
              </a:spcAft>
            </a:pPr>
            <a:r>
              <a:rPr lang="en-US" dirty="0" smtClean="0">
                <a:solidFill>
                  <a:srgbClr val="514843"/>
                </a:solidFill>
              </a:rPr>
              <a:t>Classroom </a:t>
            </a:r>
            <a:r>
              <a:rPr lang="en-US" dirty="0">
                <a:solidFill>
                  <a:srgbClr val="514843"/>
                </a:solidFill>
              </a:rPr>
              <a:t>Management, FBA/BIP, </a:t>
            </a:r>
            <a:r>
              <a:rPr lang="en-US" dirty="0" smtClean="0">
                <a:solidFill>
                  <a:srgbClr val="514843"/>
                </a:solidFill>
              </a:rPr>
              <a:t>Behavior</a:t>
            </a:r>
            <a:endParaRPr lang="en-US" dirty="0">
              <a:solidFill>
                <a:srgbClr val="514843"/>
              </a:solidFill>
            </a:endParaRPr>
          </a:p>
        </p:txBody>
      </p:sp>
    </p:spTree>
    <p:extLst>
      <p:ext uri="{BB962C8B-B14F-4D97-AF65-F5344CB8AC3E}">
        <p14:creationId xmlns:p14="http://schemas.microsoft.com/office/powerpoint/2010/main" val="513120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92141" y="6276071"/>
            <a:ext cx="6499859" cy="427485"/>
          </a:xfrm>
          <a:prstGeom prst="roundRect">
            <a:avLst/>
          </a:prstGeom>
          <a:solidFill>
            <a:srgbClr val="FC7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Assessment and Progress Monitoring – Dynamic Indicators of Basic English Language Skills (DIBELS), University of Oregon</a:t>
            </a:r>
            <a:endParaRPr lang="en-US" dirty="0"/>
          </a:p>
        </p:txBody>
      </p:sp>
      <p:sp>
        <p:nvSpPr>
          <p:cNvPr id="3" name="Content Placeholder 2"/>
          <p:cNvSpPr>
            <a:spLocks noGrp="1"/>
          </p:cNvSpPr>
          <p:nvPr>
            <p:ph sz="half" idx="1"/>
          </p:nvPr>
        </p:nvSpPr>
        <p:spPr>
          <a:xfrm>
            <a:off x="1104900" y="1851660"/>
            <a:ext cx="4914900" cy="4793743"/>
          </a:xfrm>
        </p:spPr>
        <p:txBody>
          <a:bodyPr/>
          <a:lstStyle/>
          <a:p>
            <a:pPr lvl="0"/>
            <a:r>
              <a:rPr lang="en-US" dirty="0"/>
              <a:t>Offers materials for students from K – 6</a:t>
            </a:r>
            <a:r>
              <a:rPr lang="en-US" baseline="30000" dirty="0"/>
              <a:t>th</a:t>
            </a:r>
            <a:r>
              <a:rPr lang="en-US" dirty="0"/>
              <a:t> grade</a:t>
            </a:r>
          </a:p>
          <a:p>
            <a:pPr lvl="0"/>
            <a:r>
              <a:rPr lang="en-US" dirty="0"/>
              <a:t>Assesses initial sound fluency, letter naming fluency, phoneme segmentation fluency, nonsense word fluency, word use fluency, oral reading fluency, and retell fluency</a:t>
            </a:r>
          </a:p>
          <a:p>
            <a:pPr lvl="0"/>
            <a:r>
              <a:rPr lang="en-US" dirty="0"/>
              <a:t>Assessment and progress monitoring, free and effective, leveled</a:t>
            </a:r>
          </a:p>
          <a:p>
            <a:r>
              <a:rPr lang="en-US" u="sng" dirty="0">
                <a:hlinkClick r:id="rId2"/>
              </a:rPr>
              <a:t>https://</a:t>
            </a:r>
            <a:r>
              <a:rPr lang="en-US" u="sng" dirty="0" smtClean="0">
                <a:hlinkClick r:id="rId2"/>
              </a:rPr>
              <a:t>dibels.uoregon.edu/assessment/index/materialdownload?agree=true</a:t>
            </a:r>
            <a:endParaRPr lang="en-US" u="sng" dirty="0" smtClean="0"/>
          </a:p>
          <a:p>
            <a:r>
              <a:rPr lang="en-US" dirty="0" smtClean="0"/>
              <a:t>See DIBELS material</a:t>
            </a:r>
            <a:endParaRPr lang="en-US" dirty="0"/>
          </a:p>
        </p:txBody>
      </p:sp>
      <p:pic>
        <p:nvPicPr>
          <p:cNvPr id="7" name="Content Placeholder 6">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80349" y="1506828"/>
            <a:ext cx="3436703" cy="4574904"/>
          </a:xfrm>
        </p:spPr>
      </p:pic>
      <p:sp>
        <p:nvSpPr>
          <p:cNvPr id="5" name="Rectangle 4"/>
          <p:cNvSpPr/>
          <p:nvPr/>
        </p:nvSpPr>
        <p:spPr>
          <a:xfrm>
            <a:off x="5692141" y="6276071"/>
            <a:ext cx="6781800" cy="369332"/>
          </a:xfrm>
          <a:prstGeom prst="rect">
            <a:avLst/>
          </a:prstGeom>
        </p:spPr>
        <p:txBody>
          <a:bodyPr wrap="square">
            <a:spAutoFit/>
          </a:bodyPr>
          <a:lstStyle/>
          <a:p>
            <a:pPr marL="285750" lvl="0" indent="-285750">
              <a:lnSpc>
                <a:spcPct val="100000"/>
              </a:lnSpc>
              <a:spcBef>
                <a:spcPts val="0"/>
              </a:spcBef>
              <a:spcAft>
                <a:spcPts val="600"/>
              </a:spcAft>
            </a:pPr>
            <a:r>
              <a:rPr lang="en-US" dirty="0" smtClean="0">
                <a:solidFill>
                  <a:srgbClr val="514843"/>
                </a:solidFill>
              </a:rPr>
              <a:t>Assessment </a:t>
            </a:r>
            <a:r>
              <a:rPr lang="en-US" dirty="0">
                <a:solidFill>
                  <a:srgbClr val="514843"/>
                </a:solidFill>
              </a:rPr>
              <a:t>– What it is, Formal/Informal, the what and </a:t>
            </a:r>
            <a:r>
              <a:rPr lang="en-US" dirty="0" smtClean="0">
                <a:solidFill>
                  <a:srgbClr val="514843"/>
                </a:solidFill>
              </a:rPr>
              <a:t>how</a:t>
            </a:r>
            <a:endParaRPr lang="en-US" dirty="0">
              <a:solidFill>
                <a:srgbClr val="514843"/>
              </a:solidFill>
            </a:endParaRPr>
          </a:p>
        </p:txBody>
      </p:sp>
    </p:spTree>
    <p:extLst>
      <p:ext uri="{BB962C8B-B14F-4D97-AF65-F5344CB8AC3E}">
        <p14:creationId xmlns:p14="http://schemas.microsoft.com/office/powerpoint/2010/main" val="3601430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92141" y="6276071"/>
            <a:ext cx="6499859" cy="427485"/>
          </a:xfrm>
          <a:prstGeom prst="roundRect">
            <a:avLst/>
          </a:prstGeom>
          <a:solidFill>
            <a:srgbClr val="D3F8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Universal Design for Learning </a:t>
            </a:r>
            <a:r>
              <a:rPr lang="en-US" sz="1800" dirty="0" smtClean="0"/>
              <a:t>*not from the syllabus</a:t>
            </a:r>
            <a:endParaRPr lang="en-US" sz="1800" dirty="0"/>
          </a:p>
        </p:txBody>
      </p:sp>
      <p:sp>
        <p:nvSpPr>
          <p:cNvPr id="3" name="Content Placeholder 2"/>
          <p:cNvSpPr>
            <a:spLocks noGrp="1"/>
          </p:cNvSpPr>
          <p:nvPr>
            <p:ph sz="half" idx="1"/>
          </p:nvPr>
        </p:nvSpPr>
        <p:spPr>
          <a:xfrm>
            <a:off x="777241" y="5142859"/>
            <a:ext cx="4914900" cy="1531620"/>
          </a:xfrm>
        </p:spPr>
        <p:txBody>
          <a:bodyPr>
            <a:normAutofit fontScale="92500" lnSpcReduction="10000"/>
          </a:bodyPr>
          <a:lstStyle/>
          <a:p>
            <a:pPr fontAlgn="base"/>
            <a:r>
              <a:rPr lang="en-US" u="sng" dirty="0">
                <a:hlinkClick r:id="rId2"/>
              </a:rPr>
              <a:t>https://www.youtube.com/watch?v=zQd0aZ5RNzw</a:t>
            </a:r>
            <a:r>
              <a:rPr lang="en-US" dirty="0"/>
              <a:t> </a:t>
            </a:r>
          </a:p>
          <a:p>
            <a:pPr fontAlgn="base"/>
            <a:r>
              <a:rPr lang="en-US" dirty="0"/>
              <a:t>Whole Brain Teaching, High School – The Basics</a:t>
            </a:r>
          </a:p>
          <a:p>
            <a:endParaRPr lang="en-US" dirty="0" smtClean="0"/>
          </a:p>
          <a:p>
            <a:pPr lvl="2"/>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hlinkClick r:id="rId3"/>
              </a:rPr>
              <a:t>Whole Brain Teaching </a:t>
            </a:r>
            <a:r>
              <a:rPr lang="en-US" dirty="0" smtClean="0"/>
              <a:t>is based on the idea that students learn the most when they are having fun. </a:t>
            </a:r>
          </a:p>
          <a:p>
            <a:r>
              <a:rPr lang="en-US" dirty="0" smtClean="0"/>
              <a:t>Humor and games are used to increase the number of times students repeat core information and practice basic skills.</a:t>
            </a:r>
          </a:p>
          <a:p>
            <a:r>
              <a:rPr lang="en-US" dirty="0" smtClean="0"/>
              <a:t>Classes are highly disciplined and tightly organized because students have more fun following rules than ignoring them. </a:t>
            </a:r>
          </a:p>
          <a:p>
            <a:r>
              <a:rPr lang="en-US" dirty="0" smtClean="0"/>
              <a:t>Free seminars and downloads are located on the website.</a:t>
            </a:r>
          </a:p>
          <a:p>
            <a:r>
              <a:rPr lang="en-US" dirty="0" smtClean="0"/>
              <a:t>“Teaching is a movement, not a business.”</a:t>
            </a:r>
          </a:p>
          <a:p>
            <a:r>
              <a:rPr lang="en-US" dirty="0" smtClean="0"/>
              <a:t>Whole </a:t>
            </a:r>
            <a:r>
              <a:rPr lang="en-US" dirty="0"/>
              <a:t>B</a:t>
            </a:r>
            <a:r>
              <a:rPr lang="en-US" dirty="0" smtClean="0"/>
              <a:t>rain Teaching, 2015</a:t>
            </a:r>
            <a:endParaRPr lang="en-US" dirty="0"/>
          </a:p>
        </p:txBody>
      </p:sp>
      <p:sp>
        <p:nvSpPr>
          <p:cNvPr id="5" name="Rectangle 4"/>
          <p:cNvSpPr/>
          <p:nvPr/>
        </p:nvSpPr>
        <p:spPr>
          <a:xfrm>
            <a:off x="5692141" y="6305147"/>
            <a:ext cx="6690360" cy="369332"/>
          </a:xfrm>
          <a:prstGeom prst="rect">
            <a:avLst/>
          </a:prstGeom>
        </p:spPr>
        <p:txBody>
          <a:bodyPr wrap="square">
            <a:spAutoFit/>
          </a:bodyPr>
          <a:lstStyle/>
          <a:p>
            <a:pPr marL="285750" lvl="0" indent="-285750">
              <a:lnSpc>
                <a:spcPct val="100000"/>
              </a:lnSpc>
              <a:spcBef>
                <a:spcPts val="0"/>
              </a:spcBef>
              <a:spcAft>
                <a:spcPts val="600"/>
              </a:spcAft>
            </a:pPr>
            <a:r>
              <a:rPr lang="en-US" dirty="0" smtClean="0">
                <a:solidFill>
                  <a:srgbClr val="514843"/>
                </a:solidFill>
              </a:rPr>
              <a:t>Linking </a:t>
            </a:r>
            <a:r>
              <a:rPr lang="en-US" dirty="0">
                <a:solidFill>
                  <a:srgbClr val="514843"/>
                </a:solidFill>
              </a:rPr>
              <a:t>Assessment with Instruction, Individual Needs + </a:t>
            </a:r>
            <a:r>
              <a:rPr lang="en-US" dirty="0" smtClean="0">
                <a:solidFill>
                  <a:srgbClr val="514843"/>
                </a:solidFill>
              </a:rPr>
              <a:t>TEKS</a:t>
            </a:r>
            <a:endParaRPr lang="en-US" dirty="0">
              <a:solidFill>
                <a:srgbClr val="514843"/>
              </a:solidFill>
            </a:endParaRPr>
          </a:p>
        </p:txBody>
      </p:sp>
      <p:sp>
        <p:nvSpPr>
          <p:cNvPr id="7" name="TextBox 6"/>
          <p:cNvSpPr txBox="1"/>
          <p:nvPr/>
        </p:nvSpPr>
        <p:spPr>
          <a:xfrm>
            <a:off x="777241" y="1440538"/>
            <a:ext cx="5211217" cy="1323439"/>
          </a:xfrm>
          <a:prstGeom prst="rect">
            <a:avLst/>
          </a:prstGeom>
          <a:noFill/>
        </p:spPr>
        <p:txBody>
          <a:bodyPr wrap="square" rtlCol="0">
            <a:spAutoFit/>
          </a:bodyPr>
          <a:lstStyle/>
          <a:p>
            <a:pPr marL="285750" indent="-285750" fontAlgn="base">
              <a:buFont typeface="Wingdings" panose="05000000000000000000" pitchFamily="2" charset="2"/>
              <a:buChar char="§"/>
            </a:pPr>
            <a:r>
              <a:rPr lang="en-US" sz="2000" u="sng" dirty="0">
                <a:hlinkClick r:id="rId4"/>
              </a:rPr>
              <a:t>https://www.youtube.com/watch?v=aaweXw03kQI</a:t>
            </a:r>
            <a:endParaRPr lang="en-US" sz="2000" dirty="0"/>
          </a:p>
          <a:p>
            <a:pPr marL="285750" indent="-285750" fontAlgn="base">
              <a:buFont typeface="Wingdings" panose="05000000000000000000" pitchFamily="2" charset="2"/>
              <a:buChar char="§"/>
            </a:pPr>
            <a:r>
              <a:rPr lang="en-US" sz="2000" dirty="0"/>
              <a:t>Whole Brain Teaching: Grade 1 Classroom </a:t>
            </a:r>
          </a:p>
        </p:txBody>
      </p:sp>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291" y="2763977"/>
            <a:ext cx="4114800" cy="2447925"/>
          </a:xfrm>
          <a:prstGeom prst="rect">
            <a:avLst/>
          </a:prstGeom>
        </p:spPr>
      </p:pic>
    </p:spTree>
    <p:extLst>
      <p:ext uri="{BB962C8B-B14F-4D97-AF65-F5344CB8AC3E}">
        <p14:creationId xmlns:p14="http://schemas.microsoft.com/office/powerpoint/2010/main" val="3398004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2429</Words>
  <Application>Microsoft Office PowerPoint</Application>
  <PresentationFormat>Widescreen</PresentationFormat>
  <Paragraphs>451</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Courier New</vt:lpstr>
      <vt:lpstr>Euphemia</vt:lpstr>
      <vt:lpstr>Georgia</vt:lpstr>
      <vt:lpstr>Lucida Sans Unicode</vt:lpstr>
      <vt:lpstr>Plantagenet Cherokee</vt:lpstr>
      <vt:lpstr>Times New Roman</vt:lpstr>
      <vt:lpstr>Wingdings</vt:lpstr>
      <vt:lpstr>Academic Literature 16x9</vt:lpstr>
      <vt:lpstr>Beneficial Resources </vt:lpstr>
      <vt:lpstr>Project Overview and Plan</vt:lpstr>
      <vt:lpstr>Topics (from syllabus and in syllabus order)</vt:lpstr>
      <vt:lpstr>What Do You See? Perceptions of Disability – The IRIS Center, Vanderbilt Peabody College</vt:lpstr>
      <vt:lpstr>Response to Intervention – Intervention Central, Resources</vt:lpstr>
      <vt:lpstr>Using Metacognition and Learning Styles to Create Self-Directed Learners – Steven Shannon, Research Report</vt:lpstr>
      <vt:lpstr>Texas Behavior Support – Positive Behavior Intervention and Supports</vt:lpstr>
      <vt:lpstr>Assessment and Progress Monitoring – Dynamic Indicators of Basic English Language Skills (DIBELS), University of Oregon</vt:lpstr>
      <vt:lpstr>Universal Design for Learning *not from the syllabus</vt:lpstr>
      <vt:lpstr>SRSD: Using Learning Strategies to Enhance Student Learning – The IRIS Center, Vanderbilt Peabody College</vt:lpstr>
      <vt:lpstr>Links - Texas Education Agency </vt:lpstr>
      <vt:lpstr>Writing Measurable IEP Goals and Objectives by Barbara Bateman and Cynthia Herr</vt:lpstr>
      <vt:lpstr>Understanding Dyslexia – Understood.com</vt:lpstr>
      <vt:lpstr>Concrete Representational Abstract – Making Education Fun</vt:lpstr>
      <vt:lpstr>Assistive Technology - PBS</vt:lpstr>
      <vt:lpstr>Accommodations Resources – Texas Education Agency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2015-10-29T11:03:09Z</dcterms:created>
  <dcterms:modified xsi:type="dcterms:W3CDTF">2015-11-03T12:48:15Z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